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  <p:sldMasterId id="2147483900" r:id="rId3"/>
    <p:sldMasterId id="2147483912" r:id="rId4"/>
    <p:sldMasterId id="2147483924" r:id="rId5"/>
    <p:sldMasterId id="2147483948" r:id="rId6"/>
  </p:sldMasterIdLst>
  <p:notesMasterIdLst>
    <p:notesMasterId r:id="rId25"/>
  </p:notesMasterIdLst>
  <p:sldIdLst>
    <p:sldId id="282" r:id="rId7"/>
    <p:sldId id="312" r:id="rId8"/>
    <p:sldId id="313" r:id="rId9"/>
    <p:sldId id="314" r:id="rId10"/>
    <p:sldId id="316" r:id="rId11"/>
    <p:sldId id="318" r:id="rId12"/>
    <p:sldId id="319" r:id="rId13"/>
    <p:sldId id="321" r:id="rId14"/>
    <p:sldId id="325" r:id="rId15"/>
    <p:sldId id="323" r:id="rId16"/>
    <p:sldId id="326" r:id="rId17"/>
    <p:sldId id="333" r:id="rId18"/>
    <p:sldId id="330" r:id="rId19"/>
    <p:sldId id="331" r:id="rId20"/>
    <p:sldId id="332" r:id="rId21"/>
    <p:sldId id="334" r:id="rId22"/>
    <p:sldId id="328" r:id="rId23"/>
    <p:sldId id="32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EAA29-B819-4477-8BA8-B1C739F2C64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8F9CD-B132-4D2B-9DD6-36F48857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9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F9CD-B132-4D2B-9DD6-36F4885717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3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F9CD-B132-4D2B-9DD6-36F4885717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3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F9CD-B132-4D2B-9DD6-36F4885717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84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47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58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52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69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3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98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1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37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43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75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29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28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54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0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1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31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9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50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40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10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2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rtl="1"/>
            <a:fld id="{BD8C5551-7741-4CC0-9B0C-56E470E812F8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08/09/1442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rtl="1"/>
            <a:fld id="{EC550AA7-0AE5-43C6-9BA5-80738328C25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/index.php?title=Compsopogonaceae&amp;action=edit&amp;redlink=1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en.wikipedia.org/wiki/Compsopogonal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s://en.wikipedia.org/wiki/Compsopogonophyceae" TargetMode="External"/><Relationship Id="rId5" Type="http://schemas.openxmlformats.org/officeDocument/2006/relationships/hyperlink" Target="https://en.wikipedia.org/wiki/Rhodophyta" TargetMode="External"/><Relationship Id="rId4" Type="http://schemas.openxmlformats.org/officeDocument/2006/relationships/hyperlink" Target="https://en.wikipedia.org/wiki/Plan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844" y="1400079"/>
            <a:ext cx="7772400" cy="1470025"/>
          </a:xfrm>
        </p:spPr>
        <p:txBody>
          <a:bodyPr/>
          <a:lstStyle/>
          <a:p>
            <a:pPr algn="ctr" rtl="1"/>
            <a:r>
              <a:rPr lang="ar-IQ" dirty="0" smtClean="0"/>
              <a:t>     </a:t>
            </a:r>
            <a:r>
              <a:rPr lang="ar-IQ" sz="4800" dirty="0" smtClean="0">
                <a:solidFill>
                  <a:srgbClr val="92D050"/>
                </a:solidFill>
              </a:rPr>
              <a:t>علم الطحالب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6169088" cy="1080120"/>
          </a:xfrm>
          <a:solidFill>
            <a:srgbClr val="FF0000"/>
          </a:solidFill>
        </p:spPr>
        <p:txBody>
          <a:bodyPr>
            <a:noAutofit/>
          </a:bodyPr>
          <a:lstStyle/>
          <a:p>
            <a:pPr lvl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800" dirty="0">
                <a:solidFill>
                  <a:prstClr val="black"/>
                </a:solidFill>
                <a:ea typeface="Calibri"/>
                <a:cs typeface="Simplified Arabic"/>
              </a:rPr>
              <a:t>الطحالب الحمراء   </a:t>
            </a:r>
            <a:r>
              <a:rPr lang="en-US" sz="2800" dirty="0">
                <a:solidFill>
                  <a:prstClr val="black"/>
                </a:solidFill>
                <a:latin typeface="Simplified Arabic"/>
                <a:ea typeface="Calibri"/>
              </a:rPr>
              <a:t>Division: </a:t>
            </a:r>
            <a:r>
              <a:rPr lang="en-US" sz="2800" dirty="0" err="1">
                <a:solidFill>
                  <a:prstClr val="black"/>
                </a:solidFill>
                <a:latin typeface="Simplified Arabic"/>
                <a:ea typeface="Calibri"/>
              </a:rPr>
              <a:t>Rhodophyta</a:t>
            </a:r>
            <a:r>
              <a:rPr lang="en-US" sz="2800" dirty="0">
                <a:solidFill>
                  <a:prstClr val="black"/>
                </a:solidFill>
                <a:latin typeface="Simplified Arabic"/>
                <a:ea typeface="Calibri"/>
              </a:rPr>
              <a:t> </a:t>
            </a:r>
            <a:endParaRPr lang="en-US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0" y="476672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667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hmad\Desktop\ملفات منوع\صو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52936"/>
            <a:ext cx="173047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67745" y="4333664"/>
            <a:ext cx="3240360" cy="823528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IQ" dirty="0" smtClean="0"/>
              <a:t>المرحلة الثالثة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4"/>
          <p:cNvSpPr txBox="1"/>
          <p:nvPr/>
        </p:nvSpPr>
        <p:spPr>
          <a:xfrm>
            <a:off x="3434532" y="332656"/>
            <a:ext cx="5661884" cy="33014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800" dirty="0">
                <a:solidFill>
                  <a:prstClr val="white"/>
                </a:solidFill>
                <a:ea typeface="Calibri"/>
                <a:cs typeface="Simplified Arabic"/>
              </a:rPr>
              <a:t>الاعضاء التكاثرية الذكرية:</a:t>
            </a:r>
            <a:endParaRPr lang="en-US" sz="2800" dirty="0">
              <a:solidFill>
                <a:prstClr val="white"/>
              </a:solidFill>
              <a:ea typeface="Calibri"/>
              <a:cs typeface="Arial"/>
            </a:endParaRPr>
          </a:p>
          <a:p>
            <a:pPr algn="r" rtl="1"/>
            <a:r>
              <a:rPr lang="ar-IQ" sz="2800" dirty="0">
                <a:solidFill>
                  <a:prstClr val="white"/>
                </a:solidFill>
                <a:ea typeface="Calibri"/>
                <a:cs typeface="Simplified Arabic"/>
              </a:rPr>
              <a:t>تكون قريبة من قمة النبات وبشكل كتل تحمل على تفرعات ثانوية </a:t>
            </a:r>
            <a:r>
              <a:rPr lang="en-US" sz="2800" dirty="0">
                <a:solidFill>
                  <a:prstClr val="white"/>
                </a:solidFill>
                <a:latin typeface="Simplified Arabic"/>
                <a:ea typeface="Calibri"/>
              </a:rPr>
              <a:t>Tricheblast</a:t>
            </a:r>
            <a:r>
              <a:rPr lang="ar-IQ" sz="2800" dirty="0">
                <a:solidFill>
                  <a:prstClr val="white"/>
                </a:solidFill>
                <a:latin typeface="Simplified Arabic"/>
                <a:ea typeface="Calibri"/>
              </a:rPr>
              <a:t> احد هذه التفرعات يكون عقيم ويشبه الشوكة ولأخر يكون  خصب ويحمل الاعضاء التكاثرية الذكرية ويكون غير متفرع وتنقسم خلاياه جانبياً لتكون خلايا محيطية </a:t>
            </a:r>
            <a:endParaRPr lang="en-US" sz="2800" dirty="0">
              <a:solidFill>
                <a:prstClr val="white"/>
              </a:solidFill>
              <a:ea typeface="Calibri"/>
              <a:cs typeface="Arial"/>
            </a:endParaRPr>
          </a:p>
        </p:txBody>
      </p:sp>
      <p:sp>
        <p:nvSpPr>
          <p:cNvPr id="9" name="مربع نص 4"/>
          <p:cNvSpPr txBox="1"/>
          <p:nvPr/>
        </p:nvSpPr>
        <p:spPr>
          <a:xfrm>
            <a:off x="6423" y="4221088"/>
            <a:ext cx="9121569" cy="2058256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800" dirty="0">
                <a:solidFill>
                  <a:prstClr val="white"/>
                </a:solidFill>
                <a:ea typeface="Calibri"/>
                <a:cs typeface="Simplified Arabic"/>
              </a:rPr>
              <a:t>وهذه تكون حافظة </a:t>
            </a:r>
            <a:r>
              <a:rPr lang="ar-IQ" sz="2800" dirty="0" err="1">
                <a:solidFill>
                  <a:prstClr val="white"/>
                </a:solidFill>
                <a:ea typeface="Calibri"/>
                <a:cs typeface="Simplified Arabic"/>
              </a:rPr>
              <a:t>السبيرمات</a:t>
            </a:r>
            <a:r>
              <a:rPr lang="ar-IQ" sz="2800" dirty="0">
                <a:solidFill>
                  <a:prstClr val="white"/>
                </a:solidFill>
                <a:ea typeface="Calibri"/>
                <a:cs typeface="Simplified Arabic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Simplified Arabic"/>
                <a:ea typeface="Calibri"/>
                <a:cs typeface="Arial"/>
              </a:rPr>
              <a:t>Spermatangia</a:t>
            </a:r>
            <a:r>
              <a:rPr lang="ar-IQ" sz="2800" dirty="0">
                <a:solidFill>
                  <a:prstClr val="white"/>
                </a:solidFill>
                <a:ea typeface="Calibri"/>
                <a:cs typeface="Simplified Arabic"/>
              </a:rPr>
              <a:t> كروية الشكل وتتكون من ثلاثة طبقات الخارجية غامقة اللون، الوسطى جيلاتينية، الداخلية فاتحة اللون وعند نضجها تكون نواتها كبيرة </a:t>
            </a:r>
            <a:r>
              <a:rPr lang="ar-IQ" sz="2800" dirty="0" err="1">
                <a:solidFill>
                  <a:prstClr val="white"/>
                </a:solidFill>
                <a:ea typeface="Calibri"/>
                <a:cs typeface="Simplified Arabic"/>
              </a:rPr>
              <a:t>وسايتوبلازمها</a:t>
            </a:r>
            <a:r>
              <a:rPr lang="ar-IQ" sz="2800" dirty="0">
                <a:solidFill>
                  <a:prstClr val="white"/>
                </a:solidFill>
                <a:ea typeface="Calibri"/>
                <a:cs typeface="Simplified Arabic"/>
              </a:rPr>
              <a:t> يكون عديم اللون وهذه تكون </a:t>
            </a:r>
            <a:r>
              <a:rPr lang="ar-IQ" sz="2800" dirty="0" err="1">
                <a:solidFill>
                  <a:prstClr val="white"/>
                </a:solidFill>
                <a:ea typeface="Calibri"/>
                <a:cs typeface="Simplified Arabic"/>
              </a:rPr>
              <a:t>السبيرم</a:t>
            </a:r>
            <a:r>
              <a:rPr lang="ar-IQ" sz="2800" dirty="0">
                <a:solidFill>
                  <a:prstClr val="white"/>
                </a:solidFill>
                <a:ea typeface="Calibri"/>
                <a:cs typeface="Simplified Arabic"/>
              </a:rPr>
              <a:t> الغير متحرك. </a:t>
            </a:r>
            <a:endParaRPr lang="en-US" sz="2800" dirty="0">
              <a:solidFill>
                <a:prstClr val="white"/>
              </a:solidFill>
              <a:ea typeface="Calibri"/>
              <a:cs typeface="Arial"/>
            </a:endParaRPr>
          </a:p>
        </p:txBody>
      </p:sp>
      <p:pic>
        <p:nvPicPr>
          <p:cNvPr id="10" name="Picture 9" descr="C:\Users\ABOMOHAMED\AppData\Local\Microsoft\Windows\Temporary Internet Files\Content.Word\٢٠١٥١٢٠٨_٢٣٤٤٤٩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r="21518" b="15755"/>
          <a:stretch/>
        </p:blipFill>
        <p:spPr bwMode="auto">
          <a:xfrm>
            <a:off x="6423" y="332656"/>
            <a:ext cx="3428109" cy="3301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738404" y="548680"/>
            <a:ext cx="914400" cy="9144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987824" y="548680"/>
            <a:ext cx="216024" cy="842392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8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BOMOHAMED\AppData\Local\Microsoft\Windows\Temporary Internet Files\Content.Word\20151213_051207_001.jpg"/>
          <p:cNvPicPr/>
          <p:nvPr/>
        </p:nvPicPr>
        <p:blipFill rotWithShape="1">
          <a:blip r:embed="rId3" cstate="print">
            <a:duotone>
              <a:prstClr val="black"/>
              <a:srgbClr val="8064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0" t="23794" r="26749"/>
          <a:stretch/>
        </p:blipFill>
        <p:spPr bwMode="auto">
          <a:xfrm>
            <a:off x="0" y="12451"/>
            <a:ext cx="3754901" cy="207659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مربع نص 4"/>
          <p:cNvSpPr txBox="1"/>
          <p:nvPr/>
        </p:nvSpPr>
        <p:spPr>
          <a:xfrm>
            <a:off x="3754901" y="80289"/>
            <a:ext cx="5434886" cy="2008755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800" dirty="0">
                <a:ea typeface="Calibri"/>
                <a:cs typeface="Simplified Arabic"/>
              </a:rPr>
              <a:t>الأعضاء </a:t>
            </a:r>
            <a:r>
              <a:rPr lang="ar-IQ" sz="2800" dirty="0" smtClean="0">
                <a:ea typeface="Calibri"/>
                <a:cs typeface="Simplified Arabic"/>
              </a:rPr>
              <a:t>الانثوية</a:t>
            </a:r>
            <a:r>
              <a:rPr lang="ar-IQ" sz="2800" dirty="0">
                <a:ea typeface="Calibri"/>
                <a:cs typeface="Simplified Arabic"/>
              </a:rPr>
              <a:t>: </a:t>
            </a:r>
            <a:endParaRPr lang="en-US" sz="2800" dirty="0">
              <a:ea typeface="Calibri"/>
              <a:cs typeface="Arial"/>
            </a:endParaRPr>
          </a:p>
          <a:p>
            <a:pPr algn="r" rtl="1"/>
            <a:r>
              <a:rPr lang="ar-IQ" sz="2800" dirty="0">
                <a:ea typeface="Calibri"/>
                <a:cs typeface="Simplified Arabic"/>
              </a:rPr>
              <a:t>وتسمى </a:t>
            </a:r>
            <a:r>
              <a:rPr lang="ar-IQ" sz="2800" dirty="0" err="1">
                <a:ea typeface="Calibri"/>
                <a:cs typeface="Simplified Arabic"/>
              </a:rPr>
              <a:t>كاربوكونيوم</a:t>
            </a:r>
            <a:r>
              <a:rPr lang="ar-IQ" sz="2800" dirty="0">
                <a:ea typeface="Calibri"/>
                <a:cs typeface="Simplified Arabic"/>
              </a:rPr>
              <a:t>  </a:t>
            </a:r>
            <a:r>
              <a:rPr lang="en-US" sz="2800" dirty="0" err="1">
                <a:latin typeface="Simplified Arabic"/>
                <a:ea typeface="Calibri"/>
              </a:rPr>
              <a:t>Carpogenium</a:t>
            </a:r>
            <a:r>
              <a:rPr lang="ar-IQ" sz="2800" dirty="0">
                <a:latin typeface="Simplified Arabic"/>
                <a:ea typeface="Calibri"/>
              </a:rPr>
              <a:t>ويكون لها تركيب مستدق نهائي عند القمة يعرف بالشعيرة الانثوية </a:t>
            </a:r>
            <a:r>
              <a:rPr lang="en-US" sz="2800" dirty="0" err="1">
                <a:latin typeface="Simplified Arabic"/>
                <a:ea typeface="Calibri"/>
              </a:rPr>
              <a:t>Trichogyne</a:t>
            </a:r>
            <a:r>
              <a:rPr lang="en-US" sz="2800" dirty="0">
                <a:latin typeface="Simplified Arabic"/>
                <a:ea typeface="Calibri"/>
              </a:rPr>
              <a:t> </a:t>
            </a:r>
            <a:endParaRPr lang="en-US" sz="2800" dirty="0">
              <a:ea typeface="Calibri"/>
              <a:cs typeface="Arial"/>
            </a:endParaRPr>
          </a:p>
        </p:txBody>
      </p:sp>
      <p:sp>
        <p:nvSpPr>
          <p:cNvPr id="4" name="مربع نص 4"/>
          <p:cNvSpPr txBox="1"/>
          <p:nvPr/>
        </p:nvSpPr>
        <p:spPr>
          <a:xfrm>
            <a:off x="177968" y="2996952"/>
            <a:ext cx="8914913" cy="13665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400" dirty="0">
                <a:ea typeface="Calibri"/>
                <a:cs typeface="Simplified Arabic"/>
              </a:rPr>
              <a:t>تعطي كل حافظة </a:t>
            </a:r>
            <a:r>
              <a:rPr lang="ar-IQ" sz="2400" dirty="0" err="1">
                <a:ea typeface="Calibri"/>
                <a:cs typeface="Simplified Arabic"/>
              </a:rPr>
              <a:t>مشيجية</a:t>
            </a:r>
            <a:r>
              <a:rPr lang="ar-IQ" sz="2400" dirty="0">
                <a:ea typeface="Calibri"/>
                <a:cs typeface="Simplified Arabic"/>
              </a:rPr>
              <a:t> مذكرة مشيجا ذكريا غير متحرك </a:t>
            </a:r>
            <a:r>
              <a:rPr lang="en-US" sz="2400" dirty="0">
                <a:latin typeface="Simplified Arabic"/>
                <a:ea typeface="Calibri"/>
              </a:rPr>
              <a:t>spermatid</a:t>
            </a:r>
            <a:r>
              <a:rPr lang="ar-IQ" sz="2400" dirty="0">
                <a:latin typeface="Simplified Arabic"/>
                <a:ea typeface="Calibri"/>
              </a:rPr>
              <a:t> ينتقل عند النضج عن طريق الماء ويخترق المشيج المؤنث  وهي </a:t>
            </a:r>
            <a:r>
              <a:rPr lang="ar-IQ" sz="2400" dirty="0" err="1">
                <a:latin typeface="Simplified Arabic"/>
                <a:ea typeface="Calibri"/>
              </a:rPr>
              <a:t>قارورية</a:t>
            </a:r>
            <a:r>
              <a:rPr lang="ar-IQ" sz="2400" dirty="0">
                <a:latin typeface="Simplified Arabic"/>
                <a:ea typeface="Calibri"/>
              </a:rPr>
              <a:t> الشكل وتحتوي بويضة واحدة وتلتحم النواة الذكرية مع النواة الانثوية مكونة </a:t>
            </a:r>
            <a:r>
              <a:rPr lang="ar-IQ" sz="2400" dirty="0" err="1">
                <a:latin typeface="Simplified Arabic"/>
                <a:ea typeface="Calibri"/>
              </a:rPr>
              <a:t>الزايكوت</a:t>
            </a:r>
            <a:r>
              <a:rPr lang="ar-IQ" sz="2400" dirty="0">
                <a:latin typeface="Simplified Arabic"/>
                <a:ea typeface="Calibri"/>
              </a:rPr>
              <a:t> </a:t>
            </a:r>
            <a:r>
              <a:rPr lang="en-US" sz="2400" dirty="0" err="1">
                <a:latin typeface="Simplified Arabic"/>
                <a:ea typeface="Calibri"/>
              </a:rPr>
              <a:t>zygot</a:t>
            </a:r>
            <a:r>
              <a:rPr lang="ar-IQ" sz="2400" dirty="0">
                <a:latin typeface="Simplified Arabic"/>
                <a:ea typeface="Calibri"/>
              </a:rPr>
              <a:t> </a:t>
            </a:r>
            <a:endParaRPr lang="en-US" sz="2400" dirty="0">
              <a:solidFill>
                <a:prstClr val="white"/>
              </a:solidFill>
              <a:ea typeface="Calibri"/>
              <a:cs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05392" y="4653136"/>
            <a:ext cx="8913492" cy="905633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400" dirty="0">
                <a:ea typeface="Calibri"/>
                <a:cs typeface="Simplified Arabic"/>
              </a:rPr>
              <a:t>وتنقسم </a:t>
            </a:r>
            <a:r>
              <a:rPr lang="ar-IQ" sz="2400" dirty="0" err="1">
                <a:ea typeface="Calibri"/>
                <a:cs typeface="Simplified Arabic"/>
              </a:rPr>
              <a:t>الزايكوت</a:t>
            </a:r>
            <a:r>
              <a:rPr lang="ar-IQ" sz="2400" dirty="0">
                <a:ea typeface="Calibri"/>
                <a:cs typeface="Simplified Arabic"/>
              </a:rPr>
              <a:t> مباشرة لتكون خيوط تنتهي بالحافظة </a:t>
            </a:r>
            <a:r>
              <a:rPr lang="en-US" sz="2400" dirty="0" err="1">
                <a:latin typeface="Simplified Arabic"/>
                <a:ea typeface="Calibri"/>
              </a:rPr>
              <a:t>carposporangium</a:t>
            </a:r>
            <a:r>
              <a:rPr lang="ar-IQ" sz="2400" dirty="0">
                <a:latin typeface="Simplified Arabic"/>
                <a:ea typeface="Calibri"/>
              </a:rPr>
              <a:t> تحتوي جراثيم تسمى الجراثيم </a:t>
            </a:r>
            <a:r>
              <a:rPr lang="ar-IQ" sz="2400" dirty="0" err="1">
                <a:latin typeface="Simplified Arabic"/>
                <a:ea typeface="Calibri"/>
              </a:rPr>
              <a:t>الكربوسبورية</a:t>
            </a:r>
            <a:endParaRPr lang="ar-IQ" sz="2400" dirty="0">
              <a:solidFill>
                <a:prstClr val="black"/>
              </a:solidFill>
            </a:endParaRPr>
          </a:p>
        </p:txBody>
      </p:sp>
      <p:sp>
        <p:nvSpPr>
          <p:cNvPr id="7" name="مربع نص 4"/>
          <p:cNvSpPr txBox="1"/>
          <p:nvPr/>
        </p:nvSpPr>
        <p:spPr>
          <a:xfrm>
            <a:off x="205392" y="2276872"/>
            <a:ext cx="8889226" cy="58785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800" dirty="0" smtClean="0">
                <a:ea typeface="Calibri"/>
                <a:cs typeface="Simplified Arabic"/>
              </a:rPr>
              <a:t>ا</a:t>
            </a:r>
            <a:r>
              <a:rPr lang="ar-IQ" sz="2800" dirty="0" smtClean="0">
                <a:solidFill>
                  <a:schemeClr val="tx1"/>
                </a:solidFill>
                <a:ea typeface="Calibri"/>
                <a:cs typeface="Simplified Arabic"/>
              </a:rPr>
              <a:t>لأخصاب</a:t>
            </a:r>
            <a:r>
              <a:rPr lang="en-US" sz="2800" dirty="0" smtClean="0">
                <a:solidFill>
                  <a:schemeClr val="tx1"/>
                </a:solidFill>
                <a:ea typeface="Calibri"/>
                <a:cs typeface="Simplified Arabic"/>
              </a:rPr>
              <a:t>Fertilizations 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5576" y="188640"/>
            <a:ext cx="914400" cy="42631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5391" y="5661248"/>
            <a:ext cx="8911473" cy="1083374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800" dirty="0">
                <a:solidFill>
                  <a:prstClr val="black"/>
                </a:solidFill>
                <a:ea typeface="Calibri"/>
                <a:cs typeface="Simplified Arabic"/>
              </a:rPr>
              <a:t>وهي ثنائية المجموعة الكروموسومية تبدأ </a:t>
            </a:r>
            <a:r>
              <a:rPr lang="ar-IQ" sz="2800" dirty="0" err="1">
                <a:solidFill>
                  <a:prstClr val="black"/>
                </a:solidFill>
                <a:ea typeface="Calibri"/>
                <a:cs typeface="Simplified Arabic"/>
              </a:rPr>
              <a:t>بالانبات</a:t>
            </a:r>
            <a:r>
              <a:rPr lang="ar-IQ" sz="2800" dirty="0">
                <a:solidFill>
                  <a:prstClr val="black"/>
                </a:solidFill>
                <a:ea typeface="Calibri"/>
                <a:cs typeface="Simplified Arabic"/>
              </a:rPr>
              <a:t> عند سقوطها في وسط مناسب وتكون نبات جديد جرثومي </a:t>
            </a:r>
            <a:r>
              <a:rPr lang="en-US" sz="2800" dirty="0">
                <a:solidFill>
                  <a:prstClr val="black"/>
                </a:solidFill>
                <a:latin typeface="Simplified Arabic"/>
                <a:ea typeface="Calibri"/>
              </a:rPr>
              <a:t>sporophyte</a:t>
            </a:r>
            <a:r>
              <a:rPr lang="ar-IQ" sz="2800" dirty="0">
                <a:solidFill>
                  <a:prstClr val="black"/>
                </a:solidFill>
                <a:latin typeface="Simplified Arabic"/>
                <a:ea typeface="Calibri"/>
              </a:rPr>
              <a:t>.</a:t>
            </a:r>
            <a:endParaRPr lang="en-US" sz="28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2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800" i="1" dirty="0" smtClean="0">
                <a:solidFill>
                  <a:srgbClr val="000000"/>
                </a:solidFill>
                <a:latin typeface="Simplified Arabic"/>
                <a:ea typeface="Calibri"/>
                <a:cs typeface="Arial"/>
              </a:rPr>
              <a:t>دورة حياة طحلب </a:t>
            </a:r>
            <a:r>
              <a:rPr lang="en-US" sz="4800" i="1" dirty="0" err="1" smtClean="0">
                <a:solidFill>
                  <a:srgbClr val="000000"/>
                </a:solidFill>
                <a:latin typeface="Simplified Arabic"/>
                <a:ea typeface="Calibri"/>
                <a:cs typeface="Arial"/>
              </a:rPr>
              <a:t>Polysiphonia</a:t>
            </a:r>
            <a:endParaRPr lang="en-US" sz="4800" dirty="0"/>
          </a:p>
        </p:txBody>
      </p:sp>
      <p:pic>
        <p:nvPicPr>
          <p:cNvPr id="3074" name="Picture 2" descr="C:\Users\ahmad\Desktop\IMG-20210412-WA00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 b="47479"/>
          <a:stretch/>
        </p:blipFill>
        <p:spPr bwMode="auto">
          <a:xfrm>
            <a:off x="971600" y="1268760"/>
            <a:ext cx="68407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4"/>
          <p:cNvSpPr txBox="1"/>
          <p:nvPr/>
        </p:nvSpPr>
        <p:spPr>
          <a:xfrm>
            <a:off x="20977" y="1484784"/>
            <a:ext cx="9123023" cy="503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400" dirty="0">
                <a:solidFill>
                  <a:prstClr val="white"/>
                </a:solidFill>
                <a:ea typeface="Calibri"/>
                <a:cs typeface="Simplified Arabic"/>
              </a:rPr>
              <a:t>الاهمية الاقتصادية للطحالب الحمراء:</a:t>
            </a:r>
            <a:endParaRPr lang="en-US" sz="2400" dirty="0">
              <a:solidFill>
                <a:prstClr val="white"/>
              </a:solidFill>
              <a:ea typeface="Calibri"/>
              <a:cs typeface="Arial"/>
            </a:endParaRPr>
          </a:p>
        </p:txBody>
      </p:sp>
      <p:sp>
        <p:nvSpPr>
          <p:cNvPr id="4" name="مربع نص 4"/>
          <p:cNvSpPr txBox="1"/>
          <p:nvPr/>
        </p:nvSpPr>
        <p:spPr>
          <a:xfrm>
            <a:off x="20977" y="2492896"/>
            <a:ext cx="9121569" cy="503215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400" dirty="0">
                <a:solidFill>
                  <a:prstClr val="white"/>
                </a:solidFill>
                <a:ea typeface="Calibri"/>
                <a:cs typeface="Simplified Arabic"/>
              </a:rPr>
              <a:t>. كغذاء </a:t>
            </a:r>
            <a:r>
              <a:rPr lang="ar-IQ" sz="2400" dirty="0" err="1">
                <a:solidFill>
                  <a:prstClr val="white"/>
                </a:solidFill>
                <a:ea typeface="Calibri"/>
                <a:cs typeface="Simplified Arabic"/>
              </a:rPr>
              <a:t>للانسان</a:t>
            </a:r>
            <a:r>
              <a:rPr lang="ar-IQ" sz="2400" dirty="0">
                <a:solidFill>
                  <a:prstClr val="white"/>
                </a:solidFill>
                <a:ea typeface="Calibri"/>
                <a:cs typeface="Simplified Arabic"/>
              </a:rPr>
              <a:t> منذ الاف السنين  في الصين واليابان.</a:t>
            </a:r>
            <a:endParaRPr lang="ar-IQ" sz="2400" dirty="0">
              <a:solidFill>
                <a:prstClr val="black"/>
              </a:solidFill>
            </a:endParaRPr>
          </a:p>
        </p:txBody>
      </p:sp>
      <p:sp>
        <p:nvSpPr>
          <p:cNvPr id="6" name="مربع نص 4"/>
          <p:cNvSpPr txBox="1"/>
          <p:nvPr/>
        </p:nvSpPr>
        <p:spPr>
          <a:xfrm>
            <a:off x="22431" y="3501008"/>
            <a:ext cx="9121569" cy="503215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400" dirty="0">
                <a:solidFill>
                  <a:prstClr val="white"/>
                </a:solidFill>
                <a:ea typeface="Calibri"/>
                <a:cs typeface="Simplified Arabic"/>
              </a:rPr>
              <a:t>. </a:t>
            </a:r>
            <a:r>
              <a:rPr lang="ar-IQ" sz="2400" dirty="0">
                <a:solidFill>
                  <a:prstClr val="black"/>
                </a:solidFill>
                <a:ea typeface="Calibri"/>
                <a:cs typeface="Simplified Arabic"/>
              </a:rPr>
              <a:t>تحضير الاوساط الغذائية في المختبرات الزراعية للبكتيريا والفطريات</a:t>
            </a:r>
            <a:r>
              <a:rPr lang="ar-IQ" sz="2400" dirty="0">
                <a:solidFill>
                  <a:prstClr val="white"/>
                </a:solidFill>
                <a:ea typeface="Calibri"/>
                <a:cs typeface="Simplified Arabic"/>
              </a:rPr>
              <a:t>.</a:t>
            </a:r>
            <a:r>
              <a:rPr lang="ar-IQ" sz="2400" dirty="0" smtClean="0">
                <a:solidFill>
                  <a:prstClr val="white"/>
                </a:solidFill>
                <a:ea typeface="Calibri"/>
                <a:cs typeface="Simplified Arabic"/>
              </a:rPr>
              <a:t>.</a:t>
            </a:r>
            <a:endParaRPr lang="ar-IQ" sz="2400" dirty="0">
              <a:solidFill>
                <a:prstClr val="black"/>
              </a:solidFill>
            </a:endParaRPr>
          </a:p>
        </p:txBody>
      </p:sp>
      <p:sp>
        <p:nvSpPr>
          <p:cNvPr id="7" name="مربع نص 4"/>
          <p:cNvSpPr txBox="1"/>
          <p:nvPr/>
        </p:nvSpPr>
        <p:spPr>
          <a:xfrm>
            <a:off x="11215" y="4509120"/>
            <a:ext cx="9121569" cy="517065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400" dirty="0">
                <a:solidFill>
                  <a:prstClr val="white"/>
                </a:solidFill>
                <a:ea typeface="Calibri"/>
                <a:cs typeface="Simplified Arabic"/>
              </a:rPr>
              <a:t>. </a:t>
            </a:r>
            <a:r>
              <a:rPr lang="ar-IQ" sz="2400" dirty="0">
                <a:solidFill>
                  <a:srgbClr val="FF0000"/>
                </a:solidFill>
                <a:ea typeface="Calibri"/>
                <a:cs typeface="Simplified Arabic"/>
              </a:rPr>
              <a:t>تحضير الاوساط الغذائية في المختبرات الزراعية للبكتيريا والفطريات.</a:t>
            </a:r>
            <a:r>
              <a:rPr lang="ar-IQ" sz="2400" dirty="0" smtClean="0">
                <a:solidFill>
                  <a:srgbClr val="FF0000"/>
                </a:solidFill>
                <a:ea typeface="Calibri"/>
                <a:cs typeface="Simplified Arabic"/>
              </a:rPr>
              <a:t>.</a:t>
            </a: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8" name="مربع نص 4"/>
          <p:cNvSpPr txBox="1"/>
          <p:nvPr/>
        </p:nvSpPr>
        <p:spPr>
          <a:xfrm>
            <a:off x="22431" y="5589240"/>
            <a:ext cx="9121569" cy="517065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400" dirty="0">
                <a:solidFill>
                  <a:prstClr val="white"/>
                </a:solidFill>
                <a:ea typeface="Calibri"/>
                <a:cs typeface="Simplified Arabic"/>
              </a:rPr>
              <a:t>. </a:t>
            </a:r>
            <a:r>
              <a:rPr lang="ar-IQ" sz="2400" dirty="0">
                <a:solidFill>
                  <a:prstClr val="white"/>
                </a:solidFill>
              </a:rPr>
              <a:t>. تستخدم في صناعة منتجات كثيرة منها اصباغ الاحذية ومعاجين الحلاقة.</a:t>
            </a:r>
            <a:endParaRPr lang="ar-IQ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طحلب البانجا</a:t>
            </a:r>
            <a:r>
              <a:rPr lang="en-US" dirty="0" smtClean="0"/>
              <a:t> </a:t>
            </a:r>
            <a:r>
              <a:rPr lang="ar-IQ" dirty="0" smtClean="0"/>
              <a:t> </a:t>
            </a:r>
            <a:r>
              <a:rPr lang="en-CA" u="sng" dirty="0" err="1" smtClean="0"/>
              <a:t>Bangia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طحلب ذو لون احمر غامق، خلاياه تكون قصيرة وقرصية في اغلب الأحيان وغالباً ما يتواجد ملامساً للصخور بقعر الجداول</a:t>
            </a:r>
          </a:p>
          <a:p>
            <a:r>
              <a:rPr lang="ar-IQ" dirty="0" smtClean="0"/>
              <a:t> </a:t>
            </a:r>
            <a:r>
              <a:rPr lang="en-US" dirty="0" smtClean="0"/>
              <a:t>Division: </a:t>
            </a:r>
            <a:r>
              <a:rPr lang="en-US" dirty="0" err="1" smtClean="0"/>
              <a:t>Rhodophyta</a:t>
            </a:r>
            <a:endParaRPr lang="en-US" dirty="0" smtClean="0"/>
          </a:p>
          <a:p>
            <a:r>
              <a:rPr lang="en-US" dirty="0">
                <a:solidFill>
                  <a:srgbClr val="000000"/>
                </a:solidFill>
              </a:rPr>
              <a:t>Class: </a:t>
            </a:r>
            <a:r>
              <a:rPr lang="en-US" dirty="0" err="1" smtClean="0"/>
              <a:t>Rhodophyceae</a:t>
            </a:r>
            <a:endParaRPr lang="ar-IQ" dirty="0" smtClean="0"/>
          </a:p>
          <a:p>
            <a:r>
              <a:rPr lang="en-US" dirty="0" smtClean="0"/>
              <a:t>Order: </a:t>
            </a:r>
            <a:r>
              <a:rPr lang="en-US" dirty="0" err="1" smtClean="0"/>
              <a:t>Bangiales</a:t>
            </a:r>
            <a:endParaRPr lang="en-US" dirty="0" smtClean="0"/>
          </a:p>
          <a:p>
            <a:r>
              <a:rPr lang="en-US" dirty="0" smtClean="0"/>
              <a:t>Family: </a:t>
            </a:r>
            <a:r>
              <a:rPr lang="en-US" dirty="0" err="1" smtClean="0"/>
              <a:t>Bangiaceas</a:t>
            </a:r>
            <a:endParaRPr lang="en-US" dirty="0" smtClean="0"/>
          </a:p>
          <a:p>
            <a:r>
              <a:rPr lang="en-US" dirty="0" smtClean="0"/>
              <a:t>Genera: </a:t>
            </a:r>
            <a:r>
              <a:rPr lang="en-CA" sz="4400" u="sng" dirty="0" err="1">
                <a:solidFill>
                  <a:prstClr val="black"/>
                </a:solidFill>
                <a:ea typeface="+mj-ea"/>
                <a:cs typeface="+mj-cs"/>
              </a:rPr>
              <a:t>Bangia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3600400" cy="284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4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طحلب </a:t>
            </a:r>
            <a:r>
              <a:rPr lang="ar-IQ" dirty="0" err="1" smtClean="0"/>
              <a:t>الكومبسوبوكن</a:t>
            </a:r>
            <a:r>
              <a:rPr lang="ar-IQ" dirty="0" smtClean="0"/>
              <a:t>  </a:t>
            </a:r>
            <a:r>
              <a:rPr lang="en-CA" u="sng" dirty="0" err="1" smtClean="0"/>
              <a:t>Compsopogon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طحلب ذو لون بني غامق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16384"/>
            <a:ext cx="3528392" cy="311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22148"/>
              </p:ext>
            </p:extLst>
          </p:nvPr>
        </p:nvGraphicFramePr>
        <p:xfrm>
          <a:off x="4283968" y="2420888"/>
          <a:ext cx="4464497" cy="3141889"/>
        </p:xfrm>
        <a:graphic>
          <a:graphicData uri="http://schemas.openxmlformats.org/drawingml/2006/table">
            <a:tbl>
              <a:tblPr/>
              <a:tblGrid>
                <a:gridCol w="1368152"/>
                <a:gridCol w="3096345"/>
              </a:tblGrid>
              <a:tr h="55029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Kingdom:</a:t>
                      </a:r>
                    </a:p>
                  </a:txBody>
                  <a:tcPr marL="65594" marR="65594" marT="32797" marB="32797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0645AD"/>
                          </a:solidFill>
                          <a:effectLst/>
                          <a:hlinkClick r:id="rId4" tooltip="Plant"/>
                        </a:rPr>
                        <a:t>Plantae</a:t>
                      </a:r>
                      <a:endParaRPr lang="en-US" sz="2000" dirty="0">
                        <a:effectLst/>
                      </a:endParaRPr>
                    </a:p>
                  </a:txBody>
                  <a:tcPr marL="65594" marR="65594" marT="32797" marB="32797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5029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Division:</a:t>
                      </a:r>
                    </a:p>
                  </a:txBody>
                  <a:tcPr marL="65594" marR="65594" marT="32797" marB="32797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solidFill>
                            <a:srgbClr val="0645AD"/>
                          </a:solidFill>
                          <a:effectLst/>
                          <a:hlinkClick r:id="rId5" tooltip="Rhodophyta"/>
                        </a:rPr>
                        <a:t>Rhodophyta</a:t>
                      </a:r>
                      <a:endParaRPr lang="en-US" sz="2000" dirty="0">
                        <a:effectLst/>
                      </a:endParaRPr>
                    </a:p>
                  </a:txBody>
                  <a:tcPr marL="65594" marR="65594" marT="32797" marB="32797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1900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Class:</a:t>
                      </a:r>
                    </a:p>
                  </a:txBody>
                  <a:tcPr marL="65594" marR="65594" marT="32797" marB="32797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solidFill>
                            <a:srgbClr val="0645AD"/>
                          </a:solidFill>
                          <a:effectLst/>
                          <a:hlinkClick r:id="rId6" tooltip="Compsopogonophyceae"/>
                        </a:rPr>
                        <a:t>Compsopogonophyceae</a:t>
                      </a:r>
                      <a:endParaRPr lang="en-US" sz="2000" dirty="0">
                        <a:effectLst/>
                      </a:endParaRPr>
                    </a:p>
                  </a:txBody>
                  <a:tcPr marL="65594" marR="65594" marT="32797" marB="32797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2169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Order:</a:t>
                      </a:r>
                    </a:p>
                  </a:txBody>
                  <a:tcPr marL="65594" marR="65594" marT="32797" marB="32797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solidFill>
                            <a:srgbClr val="0645AD"/>
                          </a:solidFill>
                          <a:effectLst/>
                          <a:hlinkClick r:id="rId7" tooltip="Compsopogonales"/>
                        </a:rPr>
                        <a:t>Compsopogonales</a:t>
                      </a:r>
                      <a:endParaRPr lang="en-US" sz="2000" dirty="0">
                        <a:effectLst/>
                      </a:endParaRPr>
                    </a:p>
                  </a:txBody>
                  <a:tcPr marL="65594" marR="65594" marT="32797" marB="32797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5029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Family:</a:t>
                      </a:r>
                    </a:p>
                  </a:txBody>
                  <a:tcPr marL="65594" marR="65594" marT="32797" marB="32797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solidFill>
                            <a:srgbClr val="BA0000"/>
                          </a:solidFill>
                          <a:effectLst/>
                          <a:hlinkClick r:id="rId8" tooltip="Compsopogonaceae (page does not exist)"/>
                        </a:rPr>
                        <a:t>Compsopogonaceae</a:t>
                      </a:r>
                      <a:endParaRPr lang="en-US" sz="2000" dirty="0">
                        <a:effectLst/>
                      </a:endParaRPr>
                    </a:p>
                  </a:txBody>
                  <a:tcPr marL="65594" marR="65594" marT="32797" marB="32797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5029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Genus:</a:t>
                      </a:r>
                    </a:p>
                  </a:txBody>
                  <a:tcPr marL="65594" marR="65594" marT="32797" marB="32797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effectLst/>
                        </a:rPr>
                        <a:t>Compsopogon</a:t>
                      </a:r>
                      <a:endParaRPr lang="en-US" sz="2000" dirty="0">
                        <a:effectLst/>
                      </a:endParaRPr>
                    </a:p>
                  </a:txBody>
                  <a:tcPr marL="65594" marR="65594" marT="32797" marB="32797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3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800" dirty="0" smtClean="0">
                <a:solidFill>
                  <a:prstClr val="black"/>
                </a:solidFill>
                <a:ea typeface="Calibri"/>
                <a:cs typeface="Arial"/>
              </a:rPr>
              <a:t>      طحلب </a:t>
            </a:r>
            <a:r>
              <a:rPr lang="ar-IQ" sz="2800" dirty="0" err="1" smtClean="0">
                <a:solidFill>
                  <a:prstClr val="black"/>
                </a:solidFill>
                <a:ea typeface="Calibri"/>
                <a:cs typeface="Arial"/>
              </a:rPr>
              <a:t>بوروفيرا</a:t>
            </a:r>
            <a:r>
              <a:rPr lang="ar-IQ" sz="2800" dirty="0" smtClean="0">
                <a:solidFill>
                  <a:prstClr val="black"/>
                </a:solidFill>
                <a:ea typeface="Calibri"/>
                <a:cs typeface="Arial"/>
              </a:rPr>
              <a:t>                  </a:t>
            </a:r>
            <a:r>
              <a:rPr lang="en-US" sz="2800" u="sng" dirty="0" err="1" smtClean="0">
                <a:solidFill>
                  <a:prstClr val="black"/>
                </a:solidFill>
                <a:ea typeface="Calibri"/>
                <a:cs typeface="Arial"/>
              </a:rPr>
              <a:t>Porphyra</a:t>
            </a:r>
            <a:r>
              <a:rPr lang="ar-IQ" sz="2800" dirty="0" smtClean="0">
                <a:solidFill>
                  <a:prstClr val="black"/>
                </a:solidFill>
                <a:ea typeface="Calibri"/>
                <a:cs typeface="Arial"/>
              </a:rPr>
              <a:t>        </a:t>
            </a:r>
            <a:r>
              <a:rPr lang="en-US" sz="1200" dirty="0">
                <a:solidFill>
                  <a:prstClr val="black"/>
                </a:solidFill>
                <a:ea typeface="Calibri"/>
                <a:cs typeface="Arial"/>
              </a:rPr>
              <a:t/>
            </a:r>
            <a:br>
              <a:rPr lang="en-US" sz="1200" dirty="0">
                <a:solidFill>
                  <a:prstClr val="black"/>
                </a:solidFill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692696"/>
            <a:ext cx="8064896" cy="3887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IQ" sz="2400" dirty="0" smtClean="0">
                <a:ea typeface="Calibri"/>
              </a:rPr>
              <a:t>هو </a:t>
            </a:r>
            <a:r>
              <a:rPr lang="ar-IQ" sz="2400" dirty="0">
                <a:ea typeface="Calibri"/>
              </a:rPr>
              <a:t>طحلب بحري المعيشة يتواجد على السواحل الصخرية في مناطق المد والجزر وينمو </a:t>
            </a:r>
            <a:r>
              <a:rPr lang="ar-IQ" sz="2400" dirty="0" err="1">
                <a:ea typeface="Calibri"/>
              </a:rPr>
              <a:t>اما</a:t>
            </a:r>
            <a:r>
              <a:rPr lang="ar-IQ" sz="2400" dirty="0">
                <a:ea typeface="Calibri"/>
              </a:rPr>
              <a:t> ملتصق على الصخور</a:t>
            </a:r>
            <a:r>
              <a:rPr lang="en-US" sz="2400" dirty="0">
                <a:ea typeface="Calibri"/>
                <a:cs typeface="Arial"/>
              </a:rPr>
              <a:t> </a:t>
            </a:r>
            <a:r>
              <a:rPr lang="en-US" sz="2400" dirty="0" err="1">
                <a:ea typeface="Calibri"/>
                <a:cs typeface="Arial"/>
              </a:rPr>
              <a:t>Epilithic</a:t>
            </a:r>
            <a:r>
              <a:rPr lang="en-US" sz="2400" dirty="0">
                <a:ea typeface="Calibri"/>
                <a:cs typeface="Arial"/>
              </a:rPr>
              <a:t> </a:t>
            </a:r>
            <a:r>
              <a:rPr lang="ar-IQ" sz="2400" dirty="0">
                <a:ea typeface="Calibri"/>
              </a:rPr>
              <a:t>أو ملتصق على غيره من الطحالب</a:t>
            </a:r>
            <a:r>
              <a:rPr lang="en-US" sz="2400" dirty="0">
                <a:ea typeface="Calibri"/>
                <a:cs typeface="Arial"/>
              </a:rPr>
              <a:t> Epiphytic   </a:t>
            </a:r>
            <a:r>
              <a:rPr lang="en-US" sz="2400" dirty="0">
                <a:latin typeface="Arial"/>
                <a:ea typeface="Calibri"/>
                <a:cs typeface="Arial"/>
              </a:rPr>
              <a:t> </a:t>
            </a:r>
            <a:r>
              <a:rPr lang="ar-IQ" sz="2400" dirty="0">
                <a:latin typeface="Arial"/>
                <a:ea typeface="Calibri"/>
              </a:rPr>
              <a:t>يتراوح طول الطحلب 20 - 50 سم . الشكل الخضري للطحلب يكون عبارة عن صفيحة غشائية </a:t>
            </a:r>
            <a:r>
              <a:rPr lang="ar-IQ" sz="2400" dirty="0" err="1">
                <a:latin typeface="Arial"/>
                <a:ea typeface="Calibri"/>
              </a:rPr>
              <a:t>برنكيمية</a:t>
            </a:r>
            <a:r>
              <a:rPr lang="ar-IQ" sz="2400" dirty="0">
                <a:latin typeface="Arial"/>
                <a:ea typeface="Calibri"/>
              </a:rPr>
              <a:t> بسمك خلية أو خليتين وتكون هذه </a:t>
            </a:r>
            <a:r>
              <a:rPr lang="ar-IQ" sz="2400" dirty="0" err="1">
                <a:latin typeface="Arial"/>
                <a:ea typeface="Calibri"/>
              </a:rPr>
              <a:t>الخاليا</a:t>
            </a:r>
            <a:r>
              <a:rPr lang="ar-IQ" sz="2400" dirty="0">
                <a:latin typeface="Arial"/>
                <a:ea typeface="Calibri"/>
              </a:rPr>
              <a:t> داخل مادة بينية </a:t>
            </a:r>
            <a:r>
              <a:rPr lang="ar-IQ" sz="2400" dirty="0" err="1">
                <a:latin typeface="Arial"/>
                <a:ea typeface="Calibri"/>
              </a:rPr>
              <a:t>جيالتينية</a:t>
            </a:r>
            <a:r>
              <a:rPr lang="ar-IQ" sz="2400" dirty="0">
                <a:latin typeface="Arial"/>
                <a:ea typeface="Calibri"/>
              </a:rPr>
              <a:t> . يثبت الطحلب نفسه بواسطة تركيب قرصي الشكل  </a:t>
            </a:r>
            <a:r>
              <a:rPr lang="en-US" sz="2400" dirty="0">
                <a:ea typeface="Calibri"/>
                <a:cs typeface="Arial"/>
              </a:rPr>
              <a:t>Fast</a:t>
            </a:r>
            <a:r>
              <a:rPr lang="ar-IQ" sz="2400" dirty="0">
                <a:ea typeface="Calibri"/>
              </a:rPr>
              <a:t>   </a:t>
            </a:r>
            <a:r>
              <a:rPr lang="en-US" sz="2400" dirty="0">
                <a:ea typeface="Calibri"/>
                <a:cs typeface="Arial"/>
              </a:rPr>
              <a:t>Hold</a:t>
            </a:r>
            <a:r>
              <a:rPr lang="en-US" sz="2400" dirty="0">
                <a:latin typeface="Arial"/>
                <a:ea typeface="Calibri"/>
                <a:cs typeface="Arial"/>
              </a:rPr>
              <a:t> </a:t>
            </a:r>
            <a:r>
              <a:rPr lang="en-US" sz="2400" dirty="0">
                <a:ea typeface="Calibri"/>
                <a:cs typeface="Arial"/>
              </a:rPr>
              <a:t> . </a:t>
            </a:r>
            <a:r>
              <a:rPr lang="ar-IQ" sz="2400" dirty="0">
                <a:ea typeface="Calibri"/>
              </a:rPr>
              <a:t>تحوي الخلايا  على </a:t>
            </a:r>
            <a:r>
              <a:rPr lang="ar-IQ" sz="2400" dirty="0" err="1">
                <a:ea typeface="Calibri"/>
              </a:rPr>
              <a:t>تواة</a:t>
            </a:r>
            <a:r>
              <a:rPr lang="ar-IQ" sz="2400" dirty="0">
                <a:ea typeface="Calibri"/>
              </a:rPr>
              <a:t> مفردة </a:t>
            </a:r>
            <a:r>
              <a:rPr lang="ar-IQ" sz="2400" dirty="0" err="1">
                <a:ea typeface="Calibri"/>
              </a:rPr>
              <a:t>وبلاستيدة</a:t>
            </a:r>
            <a:r>
              <a:rPr lang="ar-IQ" sz="2400" dirty="0">
                <a:ea typeface="Calibri"/>
              </a:rPr>
              <a:t>  نجمية تحوي على مركز نشوي </a:t>
            </a:r>
            <a:r>
              <a:rPr lang="ar-IQ" sz="2400" dirty="0" smtClean="0">
                <a:ea typeface="Calibri"/>
              </a:rPr>
              <a:t>واحد</a:t>
            </a:r>
            <a:r>
              <a:rPr lang="ar-IQ" sz="2400" dirty="0" smtClean="0">
                <a:ea typeface="Calibri"/>
                <a:cs typeface="Arial"/>
              </a:rPr>
              <a:t> </a:t>
            </a:r>
            <a:r>
              <a:rPr lang="ar-IQ" sz="2400" dirty="0" smtClean="0">
                <a:ea typeface="Calibri"/>
              </a:rPr>
              <a:t>يطلق </a:t>
            </a:r>
            <a:r>
              <a:rPr lang="ar-IQ" sz="2400" dirty="0">
                <a:ea typeface="Calibri"/>
              </a:rPr>
              <a:t>على طحلب </a:t>
            </a:r>
            <a:r>
              <a:rPr lang="ar-IQ" sz="2400" dirty="0" err="1">
                <a:ea typeface="Calibri"/>
              </a:rPr>
              <a:t>البورفيرا</a:t>
            </a:r>
            <a:r>
              <a:rPr lang="ar-IQ" sz="2400" dirty="0">
                <a:ea typeface="Calibri"/>
              </a:rPr>
              <a:t> في اليابان أسم نوري</a:t>
            </a:r>
            <a:r>
              <a:rPr lang="en-US" sz="2400" dirty="0">
                <a:ea typeface="Calibri"/>
                <a:cs typeface="Arial"/>
              </a:rPr>
              <a:t> </a:t>
            </a:r>
            <a:r>
              <a:rPr lang="en-US" sz="2400" dirty="0" err="1">
                <a:ea typeface="Calibri"/>
                <a:cs typeface="Arial"/>
              </a:rPr>
              <a:t>Nori</a:t>
            </a:r>
            <a:r>
              <a:rPr lang="en-US" sz="2400" dirty="0">
                <a:ea typeface="Calibri"/>
                <a:cs typeface="Arial"/>
              </a:rPr>
              <a:t> , </a:t>
            </a:r>
            <a:r>
              <a:rPr lang="ar-IQ" sz="2400" dirty="0">
                <a:ea typeface="Calibri"/>
              </a:rPr>
              <a:t>وله أهمية </a:t>
            </a:r>
            <a:r>
              <a:rPr lang="ar-IQ" sz="2400" dirty="0" err="1">
                <a:ea typeface="Calibri"/>
              </a:rPr>
              <a:t>أقتصادية</a:t>
            </a:r>
            <a:r>
              <a:rPr lang="ar-IQ" sz="2400" dirty="0">
                <a:ea typeface="Calibri"/>
              </a:rPr>
              <a:t> كبيرة كغذاء </a:t>
            </a:r>
            <a:r>
              <a:rPr lang="ar-IQ" sz="2400" dirty="0" err="1">
                <a:ea typeface="Calibri"/>
              </a:rPr>
              <a:t>لألنسان</a:t>
            </a:r>
            <a:r>
              <a:rPr lang="ar-IQ" sz="2400" dirty="0">
                <a:ea typeface="Calibri"/>
              </a:rPr>
              <a:t> حيث يستخدم كسماد ذو محتوى غذائي كبير أو يستخدم بدل الخبز والصمون في عمل </a:t>
            </a:r>
            <a:r>
              <a:rPr lang="ar-IQ" sz="2400" dirty="0" err="1">
                <a:ea typeface="Calibri"/>
              </a:rPr>
              <a:t>الساندويجات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4" name="AutoShape 2" descr="Porphyra Seaweed Stock Illustrations – 25 Porphyra Seaweed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1088"/>
            <a:ext cx="290425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Autofit/>
          </a:bodyPr>
          <a:lstStyle/>
          <a:p>
            <a:pPr algn="r" rtl="1"/>
            <a:r>
              <a:rPr lang="ar-IQ" sz="6000" dirty="0" smtClean="0">
                <a:latin typeface="Aldhabi" pitchFamily="2" charset="-78"/>
                <a:cs typeface="Aldhabi" pitchFamily="2" charset="-78"/>
              </a:rPr>
              <a:t>س/ ماهي أوجه الاختلاف الرئيسة بين الطحالب الخضراء والطحالب الحمراء</a:t>
            </a:r>
            <a:endParaRPr lang="en-US" sz="60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88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ar-IQ" sz="9600" dirty="0" smtClean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شكراً لحسن الأصغاء والمتابعة</a:t>
            </a:r>
            <a:endParaRPr lang="en-US" sz="9600" dirty="0">
              <a:solidFill>
                <a:srgbClr val="FF0000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26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3"/>
          <p:cNvSpPr txBox="1"/>
          <p:nvPr/>
        </p:nvSpPr>
        <p:spPr>
          <a:xfrm>
            <a:off x="164640" y="908720"/>
            <a:ext cx="8784974" cy="15627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1390650" algn="l"/>
                <a:tab pos="1959610" algn="l"/>
              </a:tabLst>
            </a:pPr>
            <a:r>
              <a:rPr lang="ar-IQ" sz="2800" dirty="0">
                <a:ea typeface="Calibri"/>
                <a:cs typeface="Simplified Arabic"/>
              </a:rPr>
              <a:t>تعتبر الطحالب الحمراء اكثر الاعشاب البحرية وفرة ويطلق عليها طحالب البحر وتفوق انتشار الطحالب البنية وان كانت انواعها ليست بضخامة الطحالب البنية</a:t>
            </a:r>
            <a:endParaRPr lang="en-US" sz="2800" dirty="0">
              <a:ea typeface="Calibri"/>
              <a:cs typeface="Arial"/>
            </a:endParaRPr>
          </a:p>
        </p:txBody>
      </p:sp>
      <p:sp>
        <p:nvSpPr>
          <p:cNvPr id="3" name="مربع نص 5"/>
          <p:cNvSpPr txBox="1"/>
          <p:nvPr/>
        </p:nvSpPr>
        <p:spPr>
          <a:xfrm>
            <a:off x="179512" y="2564904"/>
            <a:ext cx="8847901" cy="106721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SA" sz="2800" dirty="0">
                <a:ea typeface="Calibri"/>
                <a:cs typeface="Simplified Arabic"/>
              </a:rPr>
              <a:t>– </a:t>
            </a:r>
            <a:r>
              <a:rPr lang="ar-IQ" sz="2800" dirty="0">
                <a:ea typeface="Calibri"/>
                <a:cs typeface="Simplified Arabic"/>
              </a:rPr>
              <a:t>تعيش غالبيتها في البحار وقليل منها في المياه العذبة والغالبية مثبته على الصخور والاحجار بواسطة مواسك قوية</a:t>
            </a:r>
            <a:r>
              <a:rPr lang="ar-IQ" sz="2800" dirty="0" smtClean="0">
                <a:ea typeface="Calibri"/>
                <a:cs typeface="Simplified Arabic"/>
              </a:rPr>
              <a:t>.</a:t>
            </a:r>
            <a:r>
              <a:rPr lang="ar-SA" sz="2800" dirty="0" smtClean="0">
                <a:ea typeface="Calibri"/>
                <a:cs typeface="Simplified Arabic"/>
              </a:rPr>
              <a:t>.</a:t>
            </a:r>
            <a:endParaRPr lang="en-US" sz="2000" dirty="0">
              <a:ea typeface="Calibri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88" y="3861048"/>
            <a:ext cx="518795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88640"/>
            <a:ext cx="8805949" cy="57169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800" dirty="0" smtClean="0">
                <a:ea typeface="Calibri"/>
                <a:cs typeface="Simplified Arabic"/>
              </a:rPr>
              <a:t>البيئة </a:t>
            </a:r>
            <a:r>
              <a:rPr lang="ar-IQ" sz="2800" dirty="0">
                <a:solidFill>
                  <a:srgbClr val="000000"/>
                </a:solidFill>
                <a:ea typeface="Calibri"/>
                <a:cs typeface="Simplified Arabic"/>
              </a:rPr>
              <a:t>والخصائص العامة</a:t>
            </a:r>
            <a:r>
              <a:rPr lang="ar-IQ" sz="2800" dirty="0" smtClean="0">
                <a:ea typeface="Calibri"/>
                <a:cs typeface="Simplified Arabic"/>
              </a:rPr>
              <a:t> للطحالب</a:t>
            </a:r>
            <a:r>
              <a:rPr lang="en-CA" sz="2800" dirty="0" smtClean="0">
                <a:ea typeface="Calibri"/>
                <a:cs typeface="Simplified Arabic"/>
              </a:rPr>
              <a:t> </a:t>
            </a:r>
            <a:r>
              <a:rPr lang="ar-IQ" sz="2800" smtClean="0">
                <a:ea typeface="Calibri"/>
                <a:cs typeface="Simplified Arabic"/>
              </a:rPr>
              <a:t>الحمراء</a:t>
            </a:r>
            <a:endParaRPr lang="en-US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93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0974" y="260648"/>
            <a:ext cx="9123025" cy="15788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1390650" algn="l"/>
                <a:tab pos="1959610" algn="l"/>
              </a:tabLst>
            </a:pPr>
            <a:r>
              <a:rPr lang="ar-IQ" sz="2800" dirty="0" smtClean="0">
                <a:ea typeface="Calibri"/>
                <a:cs typeface="Simplified Arabic"/>
              </a:rPr>
              <a:t>الصبغ </a:t>
            </a:r>
            <a:r>
              <a:rPr lang="ar-IQ" sz="2800" dirty="0">
                <a:ea typeface="Calibri"/>
                <a:cs typeface="Simplified Arabic"/>
              </a:rPr>
              <a:t>السائدة هي </a:t>
            </a:r>
            <a:r>
              <a:rPr lang="ar-IQ" sz="2800" dirty="0" err="1">
                <a:ea typeface="Calibri"/>
                <a:cs typeface="Simplified Arabic"/>
              </a:rPr>
              <a:t>الفيكوأرثرين</a:t>
            </a:r>
            <a:r>
              <a:rPr lang="ar-IQ" sz="2800" dirty="0">
                <a:ea typeface="Calibri"/>
                <a:cs typeface="Simplified Arabic"/>
              </a:rPr>
              <a:t> الاحمر ونسبة ضئيلة من </a:t>
            </a:r>
            <a:r>
              <a:rPr lang="ar-IQ" sz="2800" dirty="0" err="1">
                <a:ea typeface="Calibri"/>
                <a:cs typeface="Simplified Arabic"/>
              </a:rPr>
              <a:t>الفيكوسيانين</a:t>
            </a:r>
            <a:r>
              <a:rPr lang="ar-IQ" sz="2800" dirty="0">
                <a:ea typeface="Calibri"/>
                <a:cs typeface="Simplified Arabic"/>
              </a:rPr>
              <a:t> الازرق وكلوروفيل </a:t>
            </a:r>
            <a:r>
              <a:rPr lang="en-US" sz="2800" dirty="0">
                <a:latin typeface="Simplified Arabic"/>
                <a:ea typeface="Calibri"/>
              </a:rPr>
              <a:t>a</a:t>
            </a:r>
            <a:r>
              <a:rPr lang="ar-IQ" sz="2800" dirty="0">
                <a:latin typeface="Simplified Arabic"/>
                <a:ea typeface="Calibri"/>
              </a:rPr>
              <a:t> و </a:t>
            </a:r>
            <a:r>
              <a:rPr lang="en-US" sz="2800" dirty="0">
                <a:latin typeface="Simplified Arabic"/>
                <a:ea typeface="Calibri"/>
              </a:rPr>
              <a:t>b </a:t>
            </a:r>
            <a:r>
              <a:rPr lang="ar-IQ" sz="2800" dirty="0">
                <a:latin typeface="Simplified Arabic"/>
                <a:ea typeface="Calibri"/>
              </a:rPr>
              <a:t> </a:t>
            </a:r>
            <a:r>
              <a:rPr lang="ar-IQ" sz="2800" dirty="0" err="1">
                <a:latin typeface="Simplified Arabic"/>
                <a:ea typeface="Calibri"/>
              </a:rPr>
              <a:t>والكاروتين</a:t>
            </a:r>
            <a:r>
              <a:rPr lang="ar-IQ" sz="2800" dirty="0">
                <a:latin typeface="Simplified Arabic"/>
                <a:ea typeface="Calibri"/>
              </a:rPr>
              <a:t>. وبناء على هذا التركيب الصبغي تتمكن من العيش تحت اعماق 600 قدم.</a:t>
            </a:r>
            <a:endParaRPr lang="en-US" sz="2800" dirty="0">
              <a:ea typeface="Calibri"/>
              <a:cs typeface="Arial"/>
            </a:endParaRPr>
          </a:p>
        </p:txBody>
      </p:sp>
      <p:sp>
        <p:nvSpPr>
          <p:cNvPr id="5" name="مربع نص 5"/>
          <p:cNvSpPr txBox="1"/>
          <p:nvPr/>
        </p:nvSpPr>
        <p:spPr>
          <a:xfrm>
            <a:off x="8041" y="2126961"/>
            <a:ext cx="9143999" cy="5878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r" rtl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1390650" algn="l"/>
                <a:tab pos="1959610" algn="l"/>
              </a:tabLst>
            </a:pPr>
            <a:r>
              <a:rPr lang="ar-IQ" sz="2800" dirty="0" smtClean="0">
                <a:ea typeface="Calibri"/>
                <a:cs typeface="Simplified Arabic"/>
              </a:rPr>
              <a:t>يتكون </a:t>
            </a:r>
            <a:r>
              <a:rPr lang="ar-IQ" sz="2800" dirty="0">
                <a:ea typeface="Calibri"/>
                <a:cs typeface="Simplified Arabic"/>
              </a:rPr>
              <a:t>الجدار من طبقتين الداخلية من السليلوز والخارجية </a:t>
            </a:r>
            <a:r>
              <a:rPr lang="ar-IQ" sz="2800" dirty="0" err="1">
                <a:ea typeface="Calibri"/>
                <a:cs typeface="Simplified Arabic"/>
              </a:rPr>
              <a:t>بكتينية</a:t>
            </a:r>
            <a:r>
              <a:rPr lang="ar-IQ" sz="2800" dirty="0">
                <a:ea typeface="Calibri"/>
                <a:cs typeface="Simplified Arabic"/>
              </a:rPr>
              <a:t>. </a:t>
            </a:r>
            <a:endParaRPr lang="en-US" sz="2000" dirty="0">
              <a:ea typeface="Calibri"/>
              <a:cs typeface="Arial"/>
            </a:endParaRPr>
          </a:p>
        </p:txBody>
      </p:sp>
      <p:sp>
        <p:nvSpPr>
          <p:cNvPr id="6" name="مربع نص 4"/>
          <p:cNvSpPr txBox="1"/>
          <p:nvPr/>
        </p:nvSpPr>
        <p:spPr>
          <a:xfrm>
            <a:off x="52906" y="2996952"/>
            <a:ext cx="9099134" cy="5878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r" rtl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1390650" algn="l"/>
                <a:tab pos="1959610" algn="l"/>
              </a:tabLst>
            </a:pPr>
            <a:r>
              <a:rPr lang="ar-IQ" sz="2800" dirty="0">
                <a:ea typeface="Calibri"/>
                <a:cs typeface="Simplified Arabic"/>
              </a:rPr>
              <a:t>الغذاء المخزون على شكل </a:t>
            </a:r>
            <a:r>
              <a:rPr lang="ar-IQ" sz="2800" dirty="0" smtClean="0">
                <a:ea typeface="Calibri"/>
                <a:cs typeface="Simplified Arabic"/>
              </a:rPr>
              <a:t>نشأ.</a:t>
            </a:r>
            <a:endParaRPr lang="en-US" sz="2800" dirty="0">
              <a:ea typeface="Calibri"/>
              <a:cs typeface="Arial"/>
            </a:endParaRPr>
          </a:p>
        </p:txBody>
      </p:sp>
      <p:sp>
        <p:nvSpPr>
          <p:cNvPr id="7" name="مربع نص 5"/>
          <p:cNvSpPr txBox="1"/>
          <p:nvPr/>
        </p:nvSpPr>
        <p:spPr>
          <a:xfrm>
            <a:off x="32919" y="3822198"/>
            <a:ext cx="9099134" cy="9417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1390650" algn="l"/>
                <a:tab pos="1959610" algn="l"/>
              </a:tabLst>
            </a:pPr>
            <a:r>
              <a:rPr lang="ar-IQ" sz="2400" dirty="0">
                <a:ea typeface="Calibri"/>
                <a:cs typeface="Simplified Arabic"/>
              </a:rPr>
              <a:t>لا توجد كائنات متحركة في هذه المجموعة ولا توجد اطوار متحركة ولا تكون خلايا خضرية وتكاثرية متحركة.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9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4"/>
          <p:cNvSpPr txBox="1"/>
          <p:nvPr/>
        </p:nvSpPr>
        <p:spPr>
          <a:xfrm>
            <a:off x="31289" y="620688"/>
            <a:ext cx="9123023" cy="9417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1390650" algn="l"/>
                <a:tab pos="1959610" algn="l"/>
              </a:tabLst>
            </a:pPr>
            <a:r>
              <a:rPr lang="ar-IQ" sz="2400" dirty="0">
                <a:ea typeface="Calibri"/>
                <a:cs typeface="Simplified Arabic"/>
              </a:rPr>
              <a:t>تتصل الخلايا مع بعضها بجدر فاصلة مزودة بنقر تسمح بالاتصال </a:t>
            </a:r>
            <a:r>
              <a:rPr lang="ar-IQ" sz="2400" dirty="0" err="1">
                <a:ea typeface="Calibri"/>
                <a:cs typeface="Simplified Arabic"/>
              </a:rPr>
              <a:t>السايتوبلازمي</a:t>
            </a:r>
            <a:r>
              <a:rPr lang="ar-IQ" sz="2400" dirty="0">
                <a:ea typeface="Calibri"/>
                <a:cs typeface="Simplified Arabic"/>
              </a:rPr>
              <a:t> كما يحدث في النباتات الراقية.</a:t>
            </a:r>
            <a:endParaRPr lang="en-US" sz="2400" dirty="0">
              <a:solidFill>
                <a:prstClr val="white"/>
              </a:solidFill>
              <a:ea typeface="Calibri"/>
              <a:cs typeface="Arial"/>
            </a:endParaRPr>
          </a:p>
        </p:txBody>
      </p:sp>
      <p:sp>
        <p:nvSpPr>
          <p:cNvPr id="3" name="مربع نص 4"/>
          <p:cNvSpPr txBox="1"/>
          <p:nvPr/>
        </p:nvSpPr>
        <p:spPr>
          <a:xfrm>
            <a:off x="-1128" y="2492896"/>
            <a:ext cx="9121569" cy="1439368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1390650" algn="l"/>
                <a:tab pos="1959610" algn="l"/>
              </a:tabLst>
            </a:pPr>
            <a:r>
              <a:rPr lang="en-US" sz="2400" dirty="0">
                <a:solidFill>
                  <a:prstClr val="white"/>
                </a:solidFill>
                <a:latin typeface="Simplified Arabic"/>
                <a:ea typeface="Calibri"/>
              </a:rPr>
              <a:t> </a:t>
            </a:r>
            <a:r>
              <a:rPr lang="ar-IQ" sz="2400" dirty="0">
                <a:ea typeface="Calibri"/>
                <a:cs typeface="Simplified Arabic"/>
              </a:rPr>
              <a:t>دورة الحياة اكثر تعقيدا حيث تتميز بوجود طور مشيجي وطور جرثومي ويعيش  كلاً مستقلاً الا في حالات نادرة.</a:t>
            </a:r>
            <a:endParaRPr lang="en-US" sz="2400" dirty="0">
              <a:ea typeface="Calibri"/>
              <a:cs typeface="Arial"/>
            </a:endParaRPr>
          </a:p>
          <a:p>
            <a:pPr algn="ctr"/>
            <a:endParaRPr lang="ar-IQ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4579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144000" cy="571695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800" dirty="0">
                <a:solidFill>
                  <a:srgbClr val="4F81BD"/>
                </a:solidFill>
                <a:ea typeface="Calibri"/>
                <a:cs typeface="Simplified Arabic"/>
              </a:rPr>
              <a:t>اوجه التشابه بين </a:t>
            </a:r>
            <a:r>
              <a:rPr lang="ar-IQ" sz="2800" dirty="0" smtClean="0">
                <a:solidFill>
                  <a:srgbClr val="4F81BD"/>
                </a:solidFill>
                <a:ea typeface="Calibri"/>
                <a:cs typeface="Simplified Arabic"/>
              </a:rPr>
              <a:t>الطحالب </a:t>
            </a:r>
            <a:r>
              <a:rPr lang="ar-IQ" sz="2800" dirty="0">
                <a:solidFill>
                  <a:srgbClr val="4F81BD"/>
                </a:solidFill>
                <a:ea typeface="Calibri"/>
                <a:cs typeface="Simplified Arabic"/>
              </a:rPr>
              <a:t>الحمراء والخضراء المزرقة</a:t>
            </a:r>
            <a:r>
              <a:rPr lang="ar-IQ" sz="2800" dirty="0">
                <a:ea typeface="Calibri"/>
                <a:cs typeface="Simplified Arabic"/>
              </a:rPr>
              <a:t>:</a:t>
            </a:r>
            <a:endParaRPr lang="en-US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مربع نص 3"/>
          <p:cNvSpPr txBox="1"/>
          <p:nvPr/>
        </p:nvSpPr>
        <p:spPr>
          <a:xfrm>
            <a:off x="20974" y="852440"/>
            <a:ext cx="9123025" cy="5716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1390650" algn="l"/>
                <a:tab pos="1959610" algn="l"/>
              </a:tabLst>
            </a:pPr>
            <a:r>
              <a:rPr lang="ar-IQ" sz="2800" dirty="0">
                <a:ea typeface="Calibri"/>
                <a:cs typeface="Simplified Arabic"/>
              </a:rPr>
              <a:t>غياب الاطوار المتحركة.</a:t>
            </a:r>
            <a:endParaRPr lang="en-US" sz="2800" dirty="0">
              <a:ea typeface="Calibri"/>
              <a:cs typeface="Arial"/>
            </a:endParaRPr>
          </a:p>
        </p:txBody>
      </p:sp>
      <p:sp>
        <p:nvSpPr>
          <p:cNvPr id="4" name="مربع نص 5"/>
          <p:cNvSpPr txBox="1"/>
          <p:nvPr/>
        </p:nvSpPr>
        <p:spPr>
          <a:xfrm>
            <a:off x="20974" y="1556792"/>
            <a:ext cx="9143999" cy="5716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SA" sz="2800" dirty="0">
                <a:ea typeface="Calibri"/>
                <a:cs typeface="Simplified Arabic"/>
              </a:rPr>
              <a:t>– </a:t>
            </a:r>
            <a:r>
              <a:rPr lang="ar-IQ" sz="2800" dirty="0">
                <a:ea typeface="Calibri"/>
                <a:cs typeface="Simplified Arabic"/>
              </a:rPr>
              <a:t>وجود صبغة </a:t>
            </a:r>
            <a:r>
              <a:rPr lang="ar-IQ" sz="2800" dirty="0" err="1">
                <a:ea typeface="Calibri"/>
                <a:cs typeface="Simplified Arabic"/>
              </a:rPr>
              <a:t>الفيكوارثرين</a:t>
            </a:r>
            <a:r>
              <a:rPr lang="ar-IQ" sz="2800" dirty="0">
                <a:ea typeface="Calibri"/>
                <a:cs typeface="Simplified Arabic"/>
              </a:rPr>
              <a:t> </a:t>
            </a:r>
            <a:r>
              <a:rPr lang="ar-IQ" sz="2800" dirty="0" err="1">
                <a:ea typeface="Calibri"/>
                <a:cs typeface="Simplified Arabic"/>
              </a:rPr>
              <a:t>والفيكوسيانين</a:t>
            </a:r>
            <a:endParaRPr lang="en-US" sz="2000" dirty="0">
              <a:ea typeface="Calibri"/>
              <a:cs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3404" y="2454443"/>
            <a:ext cx="9099134" cy="5716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800" dirty="0">
                <a:ea typeface="Calibri"/>
                <a:cs typeface="Simplified Arabic"/>
              </a:rPr>
              <a:t>وجود مادة  هلامية متشابهة كيمياويا في الجدر الخلوية للمجموعتين.</a:t>
            </a:r>
            <a:endParaRPr lang="en-US" sz="2000" dirty="0">
              <a:ea typeface="Calibri"/>
              <a:cs typeface="Arial"/>
            </a:endParaRPr>
          </a:p>
        </p:txBody>
      </p:sp>
      <p:sp>
        <p:nvSpPr>
          <p:cNvPr id="6" name="مربع نص 4"/>
          <p:cNvSpPr txBox="1"/>
          <p:nvPr/>
        </p:nvSpPr>
        <p:spPr>
          <a:xfrm>
            <a:off x="1840" y="3913574"/>
            <a:ext cx="9123023" cy="9279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400" dirty="0">
                <a:ea typeface="Calibri"/>
                <a:cs typeface="Simplified Arabic"/>
              </a:rPr>
              <a:t>في الطحالب الحمراء يوجد كلوروفيل </a:t>
            </a:r>
            <a:r>
              <a:rPr lang="en-US" sz="2400" dirty="0">
                <a:latin typeface="Simplified Arabic"/>
                <a:ea typeface="Calibri"/>
              </a:rPr>
              <a:t>a</a:t>
            </a:r>
            <a:r>
              <a:rPr lang="ar-IQ" sz="2400" dirty="0">
                <a:latin typeface="Simplified Arabic"/>
                <a:ea typeface="Calibri"/>
              </a:rPr>
              <a:t> و </a:t>
            </a:r>
            <a:r>
              <a:rPr lang="en-US" sz="2400" dirty="0">
                <a:latin typeface="Simplified Arabic"/>
                <a:ea typeface="Calibri"/>
              </a:rPr>
              <a:t>b</a:t>
            </a:r>
            <a:r>
              <a:rPr lang="ar-IQ" sz="2400" dirty="0">
                <a:latin typeface="Simplified Arabic"/>
                <a:ea typeface="Calibri"/>
              </a:rPr>
              <a:t>  اما في الطحالب الخضراء المزرقة يوجد كلوروفيل </a:t>
            </a:r>
            <a:r>
              <a:rPr lang="en-US" sz="2400" dirty="0">
                <a:latin typeface="Simplified Arabic"/>
                <a:ea typeface="Calibri"/>
              </a:rPr>
              <a:t>a</a:t>
            </a:r>
            <a:r>
              <a:rPr lang="ar-IQ" sz="2400" dirty="0">
                <a:latin typeface="Simplified Arabic"/>
                <a:ea typeface="Calibri"/>
              </a:rPr>
              <a:t> فقط.</a:t>
            </a:r>
            <a:endParaRPr lang="en-US" sz="2400" dirty="0">
              <a:solidFill>
                <a:prstClr val="white"/>
              </a:solidFill>
              <a:ea typeface="Calibri"/>
              <a:cs typeface="Arial"/>
            </a:endParaRPr>
          </a:p>
        </p:txBody>
      </p:sp>
      <p:sp>
        <p:nvSpPr>
          <p:cNvPr id="7" name="مربع نص 5"/>
          <p:cNvSpPr txBox="1"/>
          <p:nvPr/>
        </p:nvSpPr>
        <p:spPr>
          <a:xfrm>
            <a:off x="13057" y="3212976"/>
            <a:ext cx="9099134" cy="503215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400" dirty="0">
                <a:solidFill>
                  <a:srgbClr val="4F81BD"/>
                </a:solidFill>
                <a:ea typeface="Calibri"/>
                <a:cs typeface="Simplified Arabic"/>
              </a:rPr>
              <a:t>اوجه الاختلاف بين الطحالب الحمراء </a:t>
            </a:r>
            <a:r>
              <a:rPr lang="ar-IQ" sz="2400" dirty="0" smtClean="0">
                <a:solidFill>
                  <a:srgbClr val="4F81BD"/>
                </a:solidFill>
                <a:ea typeface="Calibri"/>
                <a:cs typeface="Simplified Arabic"/>
              </a:rPr>
              <a:t>والخضراء </a:t>
            </a:r>
            <a:r>
              <a:rPr lang="ar-IQ" sz="2400" dirty="0">
                <a:solidFill>
                  <a:srgbClr val="4F81BD"/>
                </a:solidFill>
                <a:ea typeface="Calibri"/>
                <a:cs typeface="Simplified Arabic"/>
              </a:rPr>
              <a:t>المزرقة</a:t>
            </a:r>
            <a:r>
              <a:rPr lang="ar-IQ" sz="2400" dirty="0">
                <a:ea typeface="Calibri"/>
                <a:cs typeface="Simplified Arabic"/>
              </a:rPr>
              <a:t>: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8" name="مربع نص 4"/>
          <p:cNvSpPr txBox="1"/>
          <p:nvPr/>
        </p:nvSpPr>
        <p:spPr>
          <a:xfrm>
            <a:off x="1840" y="5088290"/>
            <a:ext cx="9121569" cy="503215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400" dirty="0">
                <a:ea typeface="Calibri"/>
                <a:cs typeface="Simplified Arabic"/>
              </a:rPr>
              <a:t>التكاثر الجنسي يوجد في الطحالب الحمراء ولا يوجد في الخضراء المزرقة </a:t>
            </a:r>
            <a:endParaRPr lang="ar-IQ" sz="2400" dirty="0">
              <a:solidFill>
                <a:prstClr val="black"/>
              </a:solidFill>
            </a:endParaRPr>
          </a:p>
        </p:txBody>
      </p:sp>
      <p:sp>
        <p:nvSpPr>
          <p:cNvPr id="9" name="مربع نص 4"/>
          <p:cNvSpPr txBox="1"/>
          <p:nvPr/>
        </p:nvSpPr>
        <p:spPr>
          <a:xfrm>
            <a:off x="43404" y="6093296"/>
            <a:ext cx="9121569" cy="503215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400" dirty="0">
                <a:ea typeface="Calibri"/>
                <a:cs typeface="Simplified Arabic"/>
              </a:rPr>
              <a:t>خلايا الطحالب الحمراء حقيقية النواة بينما الخضراء المزرقة بدائية النواة</a:t>
            </a:r>
            <a:endParaRPr lang="ar-IQ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1379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591" y="167017"/>
            <a:ext cx="9144000" cy="1195455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800" dirty="0">
                <a:ea typeface="Calibri"/>
                <a:cs typeface="Simplified Arabic"/>
              </a:rPr>
              <a:t>طحلب  </a:t>
            </a:r>
            <a:r>
              <a:rPr lang="en-US" sz="2800" i="1" dirty="0" err="1">
                <a:latin typeface="Simplified Arabic"/>
                <a:ea typeface="Calibri"/>
                <a:cs typeface="Arial"/>
              </a:rPr>
              <a:t>Polysiphonia</a:t>
            </a:r>
            <a:r>
              <a:rPr lang="en-US" sz="2800" dirty="0">
                <a:latin typeface="Simplified Arabic"/>
                <a:ea typeface="Calibri"/>
                <a:cs typeface="Arial"/>
              </a:rPr>
              <a:t> </a:t>
            </a:r>
            <a:endParaRPr lang="en-US" sz="20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en-US" sz="2800" i="1" dirty="0" err="1" smtClean="0">
                <a:latin typeface="Simplified Arabic"/>
                <a:ea typeface="Calibri"/>
              </a:rPr>
              <a:t>i</a:t>
            </a:r>
            <a:endParaRPr lang="en-US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مربع نص 3"/>
          <p:cNvSpPr txBox="1"/>
          <p:nvPr/>
        </p:nvSpPr>
        <p:spPr>
          <a:xfrm>
            <a:off x="20974" y="852440"/>
            <a:ext cx="9123025" cy="30654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15000"/>
              </a:lnSpc>
              <a:tabLst>
                <a:tab pos="1390650" algn="l"/>
                <a:tab pos="1959610" algn="l"/>
                <a:tab pos="5274310" algn="r"/>
              </a:tabLst>
            </a:pPr>
            <a:r>
              <a:rPr lang="en-US" sz="2800" dirty="0">
                <a:latin typeface="Simplified Arabic"/>
                <a:ea typeface="Calibri"/>
                <a:cs typeface="Arial"/>
              </a:rPr>
              <a:t>Kingdom: </a:t>
            </a:r>
            <a:r>
              <a:rPr lang="en-US" sz="2800" dirty="0" smtClean="0">
                <a:latin typeface="Simplified Arabic"/>
                <a:ea typeface="Calibri"/>
                <a:cs typeface="Arial"/>
              </a:rPr>
              <a:t>Protista                                                        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tabLst>
                <a:tab pos="1390650" algn="l"/>
                <a:tab pos="1959610" algn="l"/>
              </a:tabLst>
            </a:pPr>
            <a:r>
              <a:rPr lang="en-US" sz="2800" dirty="0">
                <a:latin typeface="Simplified Arabic"/>
                <a:ea typeface="Calibri"/>
                <a:cs typeface="Arial"/>
              </a:rPr>
              <a:t>Division: Rhodophyta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tabLst>
                <a:tab pos="1390650" algn="l"/>
                <a:tab pos="1959610" algn="l"/>
              </a:tabLst>
            </a:pPr>
            <a:r>
              <a:rPr lang="en-US" sz="2800" dirty="0">
                <a:latin typeface="Simplified Arabic"/>
                <a:ea typeface="Calibri"/>
                <a:cs typeface="Arial"/>
              </a:rPr>
              <a:t>Class: </a:t>
            </a:r>
            <a:r>
              <a:rPr lang="en-US" sz="2800" dirty="0" err="1">
                <a:latin typeface="Simplified Arabic"/>
                <a:ea typeface="Calibri"/>
                <a:cs typeface="Arial"/>
              </a:rPr>
              <a:t>Rhodophyceae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tabLst>
                <a:tab pos="1390650" algn="l"/>
                <a:tab pos="1959610" algn="l"/>
              </a:tabLst>
            </a:pPr>
            <a:r>
              <a:rPr lang="en-US" sz="2800" dirty="0">
                <a:latin typeface="Simplified Arabic"/>
                <a:ea typeface="Calibri"/>
                <a:cs typeface="Arial"/>
              </a:rPr>
              <a:t>Order: </a:t>
            </a:r>
            <a:r>
              <a:rPr lang="en-US" sz="2800" dirty="0" err="1">
                <a:latin typeface="Simplified Arabic"/>
                <a:ea typeface="Calibri"/>
                <a:cs typeface="Arial"/>
              </a:rPr>
              <a:t>Ceramiales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tabLst>
                <a:tab pos="1390650" algn="l"/>
                <a:tab pos="1959610" algn="l"/>
              </a:tabLst>
            </a:pPr>
            <a:r>
              <a:rPr lang="en-US" sz="2800" dirty="0">
                <a:latin typeface="Simplified Arabic"/>
                <a:ea typeface="Calibri"/>
                <a:cs typeface="Arial"/>
              </a:rPr>
              <a:t>Family: </a:t>
            </a:r>
            <a:r>
              <a:rPr lang="en-US" sz="2800" dirty="0" err="1">
                <a:latin typeface="Simplified Arabic"/>
                <a:ea typeface="Calibri"/>
                <a:cs typeface="Arial"/>
              </a:rPr>
              <a:t>Rohdomelaceae</a:t>
            </a:r>
            <a:endParaRPr lang="en-US" sz="20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tabLst>
                <a:tab pos="1390650" algn="l"/>
                <a:tab pos="1959610" algn="l"/>
              </a:tabLst>
            </a:pPr>
            <a:r>
              <a:rPr lang="en-US" sz="2800" dirty="0">
                <a:latin typeface="Simplified Arabic"/>
                <a:ea typeface="Calibri"/>
                <a:cs typeface="Arial"/>
              </a:rPr>
              <a:t>Genus: </a:t>
            </a:r>
            <a:r>
              <a:rPr lang="en-US" sz="2800" u="sng" dirty="0" err="1">
                <a:latin typeface="Simplified Arabic"/>
                <a:ea typeface="Calibri"/>
                <a:cs typeface="Arial"/>
              </a:rPr>
              <a:t>Polysiphoni</a:t>
            </a:r>
            <a:r>
              <a:rPr lang="en-US" sz="2800" dirty="0" err="1">
                <a:latin typeface="Simplified Arabic"/>
                <a:ea typeface="Calibri"/>
                <a:cs typeface="Arial"/>
              </a:rPr>
              <a:t>a</a:t>
            </a:r>
            <a:endParaRPr lang="en-US" sz="2000" dirty="0">
              <a:ea typeface="Calibri"/>
              <a:cs typeface="Arial"/>
            </a:endParaRPr>
          </a:p>
        </p:txBody>
      </p:sp>
      <p:sp>
        <p:nvSpPr>
          <p:cNvPr id="6" name="مربع نص 4"/>
          <p:cNvSpPr txBox="1"/>
          <p:nvPr/>
        </p:nvSpPr>
        <p:spPr>
          <a:xfrm>
            <a:off x="0" y="3942799"/>
            <a:ext cx="9123023" cy="9417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1390650" algn="l"/>
                <a:tab pos="1959610" algn="l"/>
              </a:tabLst>
            </a:pPr>
            <a:r>
              <a:rPr lang="ar-IQ" sz="2400" dirty="0">
                <a:ea typeface="Calibri"/>
                <a:cs typeface="Simplified Arabic"/>
              </a:rPr>
              <a:t>من الطحالب البحرية التي تعيش في مناطق المد والجزر كما يوجد في المستنقعات والبحيرات </a:t>
            </a:r>
            <a:endParaRPr lang="en-US" sz="2400" dirty="0">
              <a:solidFill>
                <a:prstClr val="white"/>
              </a:solidFill>
              <a:ea typeface="Calibri"/>
              <a:cs typeface="Arial"/>
            </a:endParaRPr>
          </a:p>
        </p:txBody>
      </p:sp>
      <p:sp>
        <p:nvSpPr>
          <p:cNvPr id="8" name="مربع نص 4"/>
          <p:cNvSpPr txBox="1"/>
          <p:nvPr/>
        </p:nvSpPr>
        <p:spPr>
          <a:xfrm>
            <a:off x="107504" y="5373216"/>
            <a:ext cx="9015519" cy="517065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1390650" algn="l"/>
                <a:tab pos="1959610" algn="l"/>
              </a:tabLst>
            </a:pPr>
            <a:r>
              <a:rPr lang="ar-IQ" sz="2400" dirty="0">
                <a:ea typeface="Calibri"/>
                <a:cs typeface="Simplified Arabic"/>
              </a:rPr>
              <a:t>ويتركب الطحلب من خصلة كثيفة من الخيوط الطحلبية </a:t>
            </a:r>
            <a:endParaRPr lang="ar-IQ" sz="2400" dirty="0">
              <a:solidFill>
                <a:prstClr val="black"/>
              </a:solidFill>
            </a:endParaRPr>
          </a:p>
        </p:txBody>
      </p:sp>
      <p:pic>
        <p:nvPicPr>
          <p:cNvPr id="10" name="Picture 9" descr="C:\Users\ABOMOHAMED\AppData\Local\Microsoft\Windows\Temporary Internet Files\Content.Word\٢٠١٥١٢٠٨_٢٣١٠٢٦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r="14284" b="3859"/>
          <a:stretch/>
        </p:blipFill>
        <p:spPr bwMode="auto">
          <a:xfrm>
            <a:off x="4211960" y="1124744"/>
            <a:ext cx="4176463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1601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4"/>
          <p:cNvSpPr txBox="1"/>
          <p:nvPr/>
        </p:nvSpPr>
        <p:spPr>
          <a:xfrm>
            <a:off x="0" y="692696"/>
            <a:ext cx="9121569" cy="503215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1390650" algn="l"/>
                <a:tab pos="1959610" algn="l"/>
              </a:tabLst>
            </a:pPr>
            <a:r>
              <a:rPr lang="ar-IQ" sz="2400" dirty="0">
                <a:ea typeface="Calibri"/>
                <a:cs typeface="Simplified Arabic"/>
              </a:rPr>
              <a:t>اللون احمر قاتم الى بني غامق وتوجد خيوط قاعدية منبطحة</a:t>
            </a:r>
            <a:endParaRPr lang="ar-IQ" sz="2400" dirty="0">
              <a:solidFill>
                <a:prstClr val="black"/>
              </a:solidFill>
            </a:endParaRPr>
          </a:p>
        </p:txBody>
      </p:sp>
      <p:sp>
        <p:nvSpPr>
          <p:cNvPr id="3" name="مربع نص 4"/>
          <p:cNvSpPr txBox="1"/>
          <p:nvPr/>
        </p:nvSpPr>
        <p:spPr>
          <a:xfrm>
            <a:off x="34831" y="2780928"/>
            <a:ext cx="9121569" cy="927946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1390650" algn="l"/>
                <a:tab pos="1959610" algn="l"/>
              </a:tabLst>
            </a:pPr>
            <a:r>
              <a:rPr lang="ar-IQ" sz="2400" dirty="0" smtClean="0">
                <a:ea typeface="Calibri"/>
                <a:cs typeface="Simplified Arabic"/>
              </a:rPr>
              <a:t>يثبت </a:t>
            </a:r>
            <a:r>
              <a:rPr lang="ar-IQ" sz="2400" dirty="0">
                <a:ea typeface="Calibri"/>
                <a:cs typeface="Simplified Arabic"/>
              </a:rPr>
              <a:t>الطحلب بالطبقة التحتية بواسطة اشباه جذور تمتد نهايتها مكونة اقراص مثبتة للطحلب والجزء الاخر من </a:t>
            </a:r>
            <a:r>
              <a:rPr lang="ar-IQ" sz="2400" dirty="0" err="1">
                <a:ea typeface="Calibri"/>
                <a:cs typeface="Simplified Arabic"/>
              </a:rPr>
              <a:t>الثالوس</a:t>
            </a:r>
            <a:r>
              <a:rPr lang="ar-IQ" sz="2400" dirty="0">
                <a:ea typeface="Calibri"/>
                <a:cs typeface="Simplified Arabic"/>
              </a:rPr>
              <a:t> رأسي عبارة عن خيوط قائمة</a:t>
            </a:r>
            <a:endParaRPr lang="ar-IQ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591" y="167017"/>
            <a:ext cx="9144000" cy="1562735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800" dirty="0">
                <a:solidFill>
                  <a:prstClr val="black"/>
                </a:solidFill>
                <a:ea typeface="Calibri"/>
                <a:cs typeface="Simplified Arabic"/>
              </a:rPr>
              <a:t>المحور </a:t>
            </a:r>
            <a:r>
              <a:rPr lang="ar-IQ" sz="2800" dirty="0" err="1">
                <a:solidFill>
                  <a:prstClr val="black"/>
                </a:solidFill>
                <a:ea typeface="Calibri"/>
                <a:cs typeface="Simplified Arabic"/>
              </a:rPr>
              <a:t>الرئسي</a:t>
            </a:r>
            <a:r>
              <a:rPr lang="ar-IQ" sz="2800" dirty="0">
                <a:solidFill>
                  <a:prstClr val="black"/>
                </a:solidFill>
                <a:ea typeface="Calibri"/>
                <a:cs typeface="Simplified Arabic"/>
              </a:rPr>
              <a:t> </a:t>
            </a:r>
            <a:r>
              <a:rPr lang="ar-IQ" sz="2800" dirty="0" err="1">
                <a:solidFill>
                  <a:prstClr val="black"/>
                </a:solidFill>
                <a:ea typeface="Calibri"/>
                <a:cs typeface="Simplified Arabic"/>
              </a:rPr>
              <a:t>للثالوس</a:t>
            </a:r>
            <a:r>
              <a:rPr lang="ar-IQ" sz="2800" dirty="0">
                <a:solidFill>
                  <a:prstClr val="black"/>
                </a:solidFill>
                <a:ea typeface="Calibri"/>
                <a:cs typeface="Simplified Arabic"/>
              </a:rPr>
              <a:t> متفرع يتكون من صف وسطي من خلايا مستطيلة محاطة بعدد كبير من الخلايا المحيطية وتسمى بالسيفون المركزي والسيفون المحيطي وتتصل الخلايا او السيفونات مع بعضها بواسطة خيوط </a:t>
            </a:r>
            <a:r>
              <a:rPr lang="ar-IQ" sz="2800" dirty="0" err="1">
                <a:solidFill>
                  <a:prstClr val="black"/>
                </a:solidFill>
                <a:ea typeface="Calibri"/>
                <a:cs typeface="Simplified Arabic"/>
              </a:rPr>
              <a:t>سايتوبلازمية</a:t>
            </a:r>
            <a:r>
              <a:rPr lang="ar-IQ" sz="2800" dirty="0">
                <a:solidFill>
                  <a:prstClr val="black"/>
                </a:solidFill>
                <a:ea typeface="Calibri"/>
                <a:cs typeface="Simplified Arabic"/>
              </a:rPr>
              <a:t>.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4" name="مربع نص 4"/>
          <p:cNvSpPr txBox="1"/>
          <p:nvPr/>
        </p:nvSpPr>
        <p:spPr>
          <a:xfrm>
            <a:off x="21899" y="5301208"/>
            <a:ext cx="9123023" cy="13526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400" dirty="0">
                <a:solidFill>
                  <a:prstClr val="white"/>
                </a:solidFill>
                <a:ea typeface="Calibri"/>
                <a:cs typeface="Simplified Arabic"/>
              </a:rPr>
              <a:t>الخلايا وحيدة النواة ذات فجوات مركزية وينغمس فيها العديد من </a:t>
            </a:r>
            <a:r>
              <a:rPr lang="ar-IQ" sz="2400" dirty="0" err="1">
                <a:solidFill>
                  <a:prstClr val="white"/>
                </a:solidFill>
                <a:ea typeface="Calibri"/>
                <a:cs typeface="Simplified Arabic"/>
              </a:rPr>
              <a:t>البلاستيدات</a:t>
            </a:r>
            <a:r>
              <a:rPr lang="ar-IQ" sz="2400" dirty="0">
                <a:solidFill>
                  <a:prstClr val="white"/>
                </a:solidFill>
                <a:ea typeface="Calibri"/>
                <a:cs typeface="Simplified Arabic"/>
              </a:rPr>
              <a:t> الحمراء القرصية داخل </a:t>
            </a:r>
            <a:r>
              <a:rPr lang="ar-IQ" sz="2400" dirty="0" err="1">
                <a:solidFill>
                  <a:prstClr val="white"/>
                </a:solidFill>
                <a:ea typeface="Calibri"/>
                <a:cs typeface="Simplified Arabic"/>
              </a:rPr>
              <a:t>السايتوبلازم</a:t>
            </a:r>
            <a:r>
              <a:rPr lang="ar-IQ" sz="2400" dirty="0">
                <a:solidFill>
                  <a:prstClr val="white"/>
                </a:solidFill>
                <a:ea typeface="Calibri"/>
                <a:cs typeface="Simplified Arabic"/>
              </a:rPr>
              <a:t> وتحتوي على النشأ </a:t>
            </a:r>
            <a:r>
              <a:rPr lang="ar-IQ" sz="2400" dirty="0" err="1">
                <a:solidFill>
                  <a:prstClr val="white"/>
                </a:solidFill>
                <a:ea typeface="Calibri"/>
                <a:cs typeface="Simplified Arabic"/>
              </a:rPr>
              <a:t>الفلوريدي</a:t>
            </a:r>
            <a:r>
              <a:rPr lang="ar-IQ" sz="2400" dirty="0">
                <a:solidFill>
                  <a:prstClr val="white"/>
                </a:solidFill>
                <a:ea typeface="Calibri"/>
                <a:cs typeface="Simplified Arabic"/>
              </a:rPr>
              <a:t> كما يتصل </a:t>
            </a:r>
            <a:r>
              <a:rPr lang="ar-IQ" sz="2400" dirty="0" err="1">
                <a:solidFill>
                  <a:prstClr val="white"/>
                </a:solidFill>
                <a:ea typeface="Calibri"/>
                <a:cs typeface="Simplified Arabic"/>
              </a:rPr>
              <a:t>السايتوبلازم</a:t>
            </a:r>
            <a:r>
              <a:rPr lang="ar-IQ" sz="2400" dirty="0">
                <a:solidFill>
                  <a:prstClr val="white"/>
                </a:solidFill>
                <a:ea typeface="Calibri"/>
                <a:cs typeface="Simplified Arabic"/>
              </a:rPr>
              <a:t> عن طريق نقر او ثقوب.</a:t>
            </a:r>
            <a:endParaRPr lang="en-US" sz="2400" dirty="0">
              <a:solidFill>
                <a:prstClr val="white"/>
              </a:solidFill>
              <a:ea typeface="Calibri"/>
              <a:cs typeface="Arial"/>
            </a:endParaRPr>
          </a:p>
        </p:txBody>
      </p:sp>
      <p:pic>
        <p:nvPicPr>
          <p:cNvPr id="10" name="Picture 9" descr="C:\Users\ABOMOHAMED\AppData\Local\Microsoft\Windows\Temporary Internet Files\Content.Word\٢٠١٥١٢٠٨_٢٣١٣٥١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2572" r="29836" b="-2572"/>
          <a:stretch/>
        </p:blipFill>
        <p:spPr bwMode="auto">
          <a:xfrm>
            <a:off x="1998186" y="1749191"/>
            <a:ext cx="5310118" cy="3467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46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128" y="1196752"/>
            <a:ext cx="9144000" cy="777136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4000" dirty="0" smtClean="0">
                <a:solidFill>
                  <a:srgbClr val="4F81BD"/>
                </a:solidFill>
                <a:latin typeface="Script MT Bold" pitchFamily="66" charset="0"/>
                <a:ea typeface="Calibri"/>
                <a:cs typeface="+mj-cs"/>
              </a:rPr>
              <a:t>ا</a:t>
            </a:r>
            <a:r>
              <a:rPr lang="ar-IQ" sz="4000" dirty="0" smtClean="0">
                <a:solidFill>
                  <a:srgbClr val="4F81BD"/>
                </a:solidFill>
                <a:latin typeface="Segoe UI" pitchFamily="34" charset="0"/>
                <a:ea typeface="Calibri"/>
                <a:cs typeface="+mj-cs"/>
              </a:rPr>
              <a:t>لتكاثر</a:t>
            </a:r>
            <a:r>
              <a:rPr lang="ar-IQ" sz="4000" dirty="0" smtClean="0">
                <a:latin typeface="Script MT Bold" pitchFamily="66" charset="0"/>
                <a:ea typeface="Calibri"/>
                <a:cs typeface="+mj-cs"/>
              </a:rPr>
              <a:t> </a:t>
            </a:r>
            <a:r>
              <a:rPr lang="en-US" sz="4000" dirty="0">
                <a:latin typeface="Script MT Bold" pitchFamily="66" charset="0"/>
                <a:ea typeface="Calibri"/>
                <a:cs typeface="+mj-cs"/>
              </a:rPr>
              <a:t>Reproduction </a:t>
            </a:r>
            <a:endParaRPr lang="en-US" sz="4000" dirty="0">
              <a:solidFill>
                <a:prstClr val="black"/>
              </a:solidFill>
              <a:latin typeface="Script MT Bold" pitchFamily="66" charset="0"/>
              <a:ea typeface="Calibri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2636912"/>
            <a:ext cx="8280920" cy="2186496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800" dirty="0" smtClean="0">
                <a:solidFill>
                  <a:prstClr val="black"/>
                </a:solidFill>
                <a:ea typeface="Calibri"/>
                <a:cs typeface="Simplified Arabic"/>
              </a:rPr>
              <a:t>                   التكاثر الجنسي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Simplified Arabic"/>
              </a:rPr>
              <a:t>Sexual Reproduction </a:t>
            </a:r>
            <a:endParaRPr lang="ar-IQ" sz="2800" dirty="0" smtClean="0">
              <a:solidFill>
                <a:prstClr val="black"/>
              </a:solidFill>
              <a:ea typeface="Calibri"/>
              <a:cs typeface="Simplified Arabic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90650" algn="l"/>
                <a:tab pos="1959610" algn="l"/>
              </a:tabLst>
            </a:pPr>
            <a:r>
              <a:rPr lang="ar-IQ" sz="2800" dirty="0" smtClean="0">
                <a:solidFill>
                  <a:prstClr val="black"/>
                </a:solidFill>
                <a:ea typeface="Calibri"/>
                <a:cs typeface="Simplified Arabic"/>
              </a:rPr>
              <a:t>الطحلب </a:t>
            </a:r>
            <a:r>
              <a:rPr lang="ar-IQ" sz="2800" dirty="0">
                <a:solidFill>
                  <a:prstClr val="black"/>
                </a:solidFill>
                <a:ea typeface="Calibri"/>
                <a:cs typeface="Simplified Arabic"/>
              </a:rPr>
              <a:t>ثنائي المسكن حيث تحمل اعضاء التكاثر الذكرية والانثوية على نباتات مختلفة اي يوجد نبات مشيجي مذكر واخر مؤنث  والتكاثر جنسي بيضي.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5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801</Words>
  <Application>Microsoft Office PowerPoint</Application>
  <PresentationFormat>On-screen Show (4:3)</PresentationFormat>
  <Paragraphs>81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Angles</vt:lpstr>
      <vt:lpstr>1_Angles</vt:lpstr>
      <vt:lpstr>نسق Office</vt:lpstr>
      <vt:lpstr>1_نسق Office</vt:lpstr>
      <vt:lpstr>2_Angles</vt:lpstr>
      <vt:lpstr>3_Angles</vt:lpstr>
      <vt:lpstr>     علم الطحالب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دورة حياة طحلب Polysiphonia</vt:lpstr>
      <vt:lpstr>PowerPoint Presentation</vt:lpstr>
      <vt:lpstr>طحلب البانجا  Bangia</vt:lpstr>
      <vt:lpstr>طحلب الكومبسوبوكن  Compsopogon</vt:lpstr>
      <vt:lpstr>      طحلب بوروفيرا                  Porphyra         </vt:lpstr>
      <vt:lpstr>س/ ماهي أوجه الاختلاف الرئيسة بين الطحالب الخضراء والطحالب الحمراء</vt:lpstr>
      <vt:lpstr>شكراً لحسن الأصغاء والمتابعة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71</cp:revision>
  <dcterms:created xsi:type="dcterms:W3CDTF">2020-04-04T19:32:55Z</dcterms:created>
  <dcterms:modified xsi:type="dcterms:W3CDTF">2021-04-19T18:53:29Z</dcterms:modified>
</cp:coreProperties>
</file>